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76" r:id="rId3"/>
    <p:sldId id="259" r:id="rId4"/>
    <p:sldId id="274" r:id="rId5"/>
    <p:sldId id="266" r:id="rId6"/>
    <p:sldId id="271" r:id="rId7"/>
    <p:sldId id="267" r:id="rId8"/>
    <p:sldId id="268" r:id="rId9"/>
    <p:sldId id="269" r:id="rId10"/>
    <p:sldId id="270" r:id="rId11"/>
    <p:sldId id="273" r:id="rId12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2"/>
  </p:normalViewPr>
  <p:slideViewPr>
    <p:cSldViewPr snapToGrid="0" snapToObjects="1">
      <p:cViewPr varScale="1">
        <p:scale>
          <a:sx n="68" d="100"/>
          <a:sy n="68" d="100"/>
        </p:scale>
        <p:origin x="79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36" tIns="46569" rIns="93136" bIns="4656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36" tIns="46569" rIns="93136" bIns="46569" rtlCol="0"/>
          <a:lstStyle>
            <a:lvl1pPr algn="r">
              <a:defRPr sz="1200"/>
            </a:lvl1pPr>
          </a:lstStyle>
          <a:p>
            <a:fld id="{BE888D21-65AD-4795-9D28-ED02DAC2C663}" type="datetimeFigureOut">
              <a:rPr lang="es-CO" smtClean="0"/>
              <a:t>28/05/2020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6" tIns="46569" rIns="93136" bIns="4656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36" tIns="46569" rIns="93136" bIns="4656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70"/>
            <a:ext cx="3037840" cy="466433"/>
          </a:xfrm>
          <a:prstGeom prst="rect">
            <a:avLst/>
          </a:prstGeom>
        </p:spPr>
        <p:txBody>
          <a:bodyPr vert="horz" lIns="93136" tIns="46569" rIns="93136" bIns="4656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70"/>
            <a:ext cx="3037840" cy="466433"/>
          </a:xfrm>
          <a:prstGeom prst="rect">
            <a:avLst/>
          </a:prstGeom>
        </p:spPr>
        <p:txBody>
          <a:bodyPr vert="horz" lIns="93136" tIns="46569" rIns="93136" bIns="46569" rtlCol="0" anchor="b"/>
          <a:lstStyle>
            <a:lvl1pPr algn="r">
              <a:defRPr sz="1200"/>
            </a:lvl1pPr>
          </a:lstStyle>
          <a:p>
            <a:fld id="{EC6B19A9-0334-4452-BF90-D1B79E2E5F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7875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2366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16200" y="890588"/>
            <a:ext cx="4275138" cy="24050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55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16200" y="890588"/>
            <a:ext cx="4275138" cy="24050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55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16200" y="890588"/>
            <a:ext cx="4275138" cy="24050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55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16200" y="890588"/>
            <a:ext cx="4275138" cy="24050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55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16200" y="890588"/>
            <a:ext cx="4275138" cy="24050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55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16200" y="890588"/>
            <a:ext cx="4275138" cy="24050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55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16200" y="890588"/>
            <a:ext cx="4275138" cy="24050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55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16200" y="890588"/>
            <a:ext cx="4275138" cy="24050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55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CCF848-94C1-134D-AF92-6DFA10B0D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24293C-2341-4E45-807A-DD7B2AE04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C9FF9F-ED7C-FA43-9807-DB9A9AB7A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BE8F-010E-A64B-AF07-DE81DADF8E3D}" type="datetimeFigureOut">
              <a:rPr lang="es-CO" smtClean="0"/>
              <a:t>28/05/2020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42FDD5-DE01-7746-B684-C2E55FF6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0490D3-C926-2D4D-8650-FA201E4B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13E9-8C5B-9248-B98F-31D6FF0F78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126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74D91-A22A-F04E-8303-4DCB46856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FABF70-58AE-AD49-9372-F463F7B4A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E4B8A2-A860-CD41-8292-8ADF26E6D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BE8F-010E-A64B-AF07-DE81DADF8E3D}" type="datetimeFigureOut">
              <a:rPr lang="es-CO" smtClean="0"/>
              <a:t>28/05/2020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77F6FF-022C-7846-BBEA-198D4546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77FDA1-B42C-3544-A214-480FB1EBE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13E9-8C5B-9248-B98F-31D6FF0F78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193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A792DD1-DF5D-B34C-969E-52ED14E518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40D808-B625-D841-956A-748A04F3D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0F6BE5-9A1B-5E49-B1C1-7AF080DC3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BE8F-010E-A64B-AF07-DE81DADF8E3D}" type="datetimeFigureOut">
              <a:rPr lang="es-CO" smtClean="0"/>
              <a:t>28/05/2020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723EF0-4F99-A342-A642-3175C2DA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4C3756-DAF1-8042-8BD2-7F5622696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13E9-8C5B-9248-B98F-31D6FF0F78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8837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1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691D-F6EE-4236-A6A1-C0EBEE8C8CE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4025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B5707E-B71E-2744-AECD-BD50F20A7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12484D-06F9-C74D-B25A-1C4D7F9E9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771DEC-7E0D-8D4F-AC65-251D0595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BE8F-010E-A64B-AF07-DE81DADF8E3D}" type="datetimeFigureOut">
              <a:rPr lang="es-CO" smtClean="0"/>
              <a:t>28/05/2020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BCC9C3-C154-0749-A1A5-740903C2C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43B18C-DFEC-6C45-803E-90E44DE1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13E9-8C5B-9248-B98F-31D6FF0F78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289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DA241-814A-D047-9841-783833CA6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AD1320-34CB-4E48-BBD9-4538B4286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6C1E42-8521-0A43-A619-2A1D91657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BE8F-010E-A64B-AF07-DE81DADF8E3D}" type="datetimeFigureOut">
              <a:rPr lang="es-CO" smtClean="0"/>
              <a:t>28/05/2020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31A194-43E3-F243-ADBD-3D42E861F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323D3F-B731-4D4C-BD98-773E37C6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13E9-8C5B-9248-B98F-31D6FF0F78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902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DEA3A1-BC6C-9E4A-88E8-29D355BCD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6CFBA5-3D46-8149-8B7F-68D70C9738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407B5A-964E-6545-BE7A-E841374E4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CE7DD-2C5D-4549-984A-430DF3F7E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BE8F-010E-A64B-AF07-DE81DADF8E3D}" type="datetimeFigureOut">
              <a:rPr lang="es-CO" smtClean="0"/>
              <a:t>28/05/2020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10AF5C-650B-034A-86C1-BB07EED99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9269A1-E728-9B47-B046-28CF79BD4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13E9-8C5B-9248-B98F-31D6FF0F78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089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A87F8-1051-6A41-A089-5EA11CCD2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F46B36-230F-A247-B04B-989F29C13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225EF7-162D-CF42-81E9-FF7225A4B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A42BC0-9EE7-7A4C-A957-25F44880A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22C273A-F75D-0A4F-A904-708D2CFDEE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87CCDE1-89C3-5F4F-A360-164B7B0EF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BE8F-010E-A64B-AF07-DE81DADF8E3D}" type="datetimeFigureOut">
              <a:rPr lang="es-CO" smtClean="0"/>
              <a:t>28/05/2020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3794CB9-29AB-0948-8755-AB4BC0872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5B5DA3D-6654-774B-82F7-5AE6BF87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13E9-8C5B-9248-B98F-31D6FF0F78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714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862F9-44BC-BC49-9EAF-4938A0AD4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81EA09B-CF93-664A-9756-7D4D80D22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BE8F-010E-A64B-AF07-DE81DADF8E3D}" type="datetimeFigureOut">
              <a:rPr lang="es-CO" smtClean="0"/>
              <a:t>28/05/2020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9D13C8-DCA8-5746-BF8B-8159DB2B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AE6500-FD71-9E48-8911-EC6C1C83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13E9-8C5B-9248-B98F-31D6FF0F78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930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BB17046-620B-EA41-90FB-AC36B5300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BE8F-010E-A64B-AF07-DE81DADF8E3D}" type="datetimeFigureOut">
              <a:rPr lang="es-CO" smtClean="0"/>
              <a:t>28/05/2020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9BA5AD9-7A6F-A049-93DE-A5B1A261D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83C998-540A-884C-9B71-A57884B1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13E9-8C5B-9248-B98F-31D6FF0F78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982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760B8-D65E-F449-8E7C-E516FD755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673AB8-456B-F24C-AD0F-253E22DC3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5858D6-568D-984B-ACFF-ABEB5A5F8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F91084-2332-2E4E-B75A-59F9587F4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BE8F-010E-A64B-AF07-DE81DADF8E3D}" type="datetimeFigureOut">
              <a:rPr lang="es-CO" smtClean="0"/>
              <a:t>28/05/2020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6362CA-67F2-8D48-98B2-33948DA66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ACC13D-57D1-CE48-813B-014DBC3B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13E9-8C5B-9248-B98F-31D6FF0F78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445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77C93-3AAA-2D41-BE7F-9EE6CBF96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06B199-BA14-D348-AA1A-B3F33743A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AF394E-271E-8C4E-9AB6-118DAA945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12DDCE-0D3B-D640-B9D8-B35C1031A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BE8F-010E-A64B-AF07-DE81DADF8E3D}" type="datetimeFigureOut">
              <a:rPr lang="es-CO" smtClean="0"/>
              <a:t>28/05/2020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2F6B88-DBAE-924C-A4F9-C456BFD11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72E821-E11C-3A48-AD7E-E6C5CD61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13E9-8C5B-9248-B98F-31D6FF0F78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767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1AE1E30-7ED8-3748-AB0F-707E2FD48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3A8B47-F98A-654B-8033-A961C19EE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1D4652-98B1-9844-9041-CC3839B89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EBE8F-010E-A64B-AF07-DE81DADF8E3D}" type="datetimeFigureOut">
              <a:rPr lang="es-CO" smtClean="0"/>
              <a:t>28/05/2020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870FE-D83D-6142-81F5-844231C35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FD9BF6-736E-1D41-8EB6-8D75A7201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513E9-8C5B-9248-B98F-31D6FF0F78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29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ucapp.habitatbogota.gov.co/vuc/login.sea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gonzalezh@acueducto.com.c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lesuarez@acueducto.com.co" TargetMode="External"/><Relationship Id="rId13" Type="http://schemas.openxmlformats.org/officeDocument/2006/relationships/hyperlink" Target="mailto:wpineda@acueducto.com.co" TargetMode="External"/><Relationship Id="rId3" Type="http://schemas.openxmlformats.org/officeDocument/2006/relationships/hyperlink" Target="mailto:dgonzalezh@acueducto.com.co" TargetMode="External"/><Relationship Id="rId7" Type="http://schemas.openxmlformats.org/officeDocument/2006/relationships/hyperlink" Target="mailto:cjaimea@acueducto.com.co" TargetMode="External"/><Relationship Id="rId12" Type="http://schemas.openxmlformats.org/officeDocument/2006/relationships/hyperlink" Target="mailto:laramirez@acueducto.com.co" TargetMode="External"/><Relationship Id="rId2" Type="http://schemas.openxmlformats.org/officeDocument/2006/relationships/hyperlink" Target="mailto:risarmiento@acueducto.com.co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rnino@acueducto.com.co" TargetMode="External"/><Relationship Id="rId11" Type="http://schemas.openxmlformats.org/officeDocument/2006/relationships/hyperlink" Target="mailto:jbitar@acueducto.com.co" TargetMode="External"/><Relationship Id="rId5" Type="http://schemas.openxmlformats.org/officeDocument/2006/relationships/hyperlink" Target="mailto:jdiazro@acueducto.com.co" TargetMode="External"/><Relationship Id="rId10" Type="http://schemas.openxmlformats.org/officeDocument/2006/relationships/hyperlink" Target="mailto:miguantiva@acueducto.com.co" TargetMode="External"/><Relationship Id="rId4" Type="http://schemas.openxmlformats.org/officeDocument/2006/relationships/hyperlink" Target="mailto:mramirezp@acueducto.com.co" TargetMode="External"/><Relationship Id="rId9" Type="http://schemas.openxmlformats.org/officeDocument/2006/relationships/hyperlink" Target="mailto:jrivera@acueducto.com.co" TargetMode="External"/><Relationship Id="rId14" Type="http://schemas.openxmlformats.org/officeDocument/2006/relationships/hyperlink" Target="mailto:ogutierreb@acueducto.com.c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3" t="9008" b="12026"/>
          <a:stretch/>
        </p:blipFill>
        <p:spPr>
          <a:xfrm>
            <a:off x="0" y="0"/>
            <a:ext cx="12192000" cy="6068292"/>
          </a:xfrm>
          <a:prstGeom prst="rect">
            <a:avLst/>
          </a:prstGeom>
        </p:spPr>
      </p:pic>
      <p:sp>
        <p:nvSpPr>
          <p:cNvPr id="17" name="Rectángulo 5"/>
          <p:cNvSpPr/>
          <p:nvPr/>
        </p:nvSpPr>
        <p:spPr>
          <a:xfrm>
            <a:off x="479376" y="4797152"/>
            <a:ext cx="10484216" cy="1090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GUÍA PARA RADICACIÓN VIRTUAL DE TRÁMITES DE CADENA DE URBANISMO Y CONSTRUCCION</a:t>
            </a:r>
          </a:p>
          <a:p>
            <a:r>
              <a:rPr lang="es-MX" sz="2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GERENCIA CORPORATIVA DE SERVICIO AL CLIENTE</a:t>
            </a:r>
            <a:endParaRPr lang="es-CO" sz="3200" b="1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60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5"/>
          <p:cNvSpPr/>
          <p:nvPr/>
        </p:nvSpPr>
        <p:spPr>
          <a:xfrm>
            <a:off x="0" y="-13181"/>
            <a:ext cx="12192000" cy="746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MEDIDAS PREVENTIVAS POR PANDEMIA COVID-19</a:t>
            </a:r>
          </a:p>
        </p:txBody>
      </p:sp>
      <p:sp>
        <p:nvSpPr>
          <p:cNvPr id="23" name="7 CuadroTexto">
            <a:extLst>
              <a:ext uri="{FF2B5EF4-FFF2-40B4-BE49-F238E27FC236}">
                <a16:creationId xmlns:a16="http://schemas.microsoft.com/office/drawing/2014/main" id="{8B647FAE-6546-49FA-A382-B4D7F02CE100}"/>
              </a:ext>
            </a:extLst>
          </p:cNvPr>
          <p:cNvSpPr txBox="1"/>
          <p:nvPr/>
        </p:nvSpPr>
        <p:spPr>
          <a:xfrm>
            <a:off x="0" y="742840"/>
            <a:ext cx="12192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SUBPROCESOS GESTIÓN DEL DESARROLLO URBANO E INCORPORACIÓN DE USUARIOS</a:t>
            </a: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9123" y="1273779"/>
            <a:ext cx="18565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PROCEDIMIENTO  PARA REGISTRO MEDIANTE EL SERVICIO DE REGISTRO DE PETICIONES</a:t>
            </a:r>
            <a:endParaRPr lang="es-CO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3815" y="3028105"/>
            <a:ext cx="325127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dirty="0">
                <a:latin typeface="Arial" pitchFamily="34" charset="0"/>
                <a:ea typeface="Calibri" pitchFamily="34" charset="0"/>
                <a:cs typeface="Arial" pitchFamily="34" charset="0"/>
              </a:rPr>
              <a:t>En la parte de Hecho se ingresa la solicitud clara que esta solicitando de acuerdo a los trámites anteriormente relacionados y pretensiones en área a donde se realiza la consulta (revisar guía de trámites al inicio de esta comunicación) y se anexan los soportes de la solicitud, de acuerdo al Reglamento de Urbanizadores y constructores Vigente.	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712583" y="5193267"/>
            <a:ext cx="844731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9 Rectángulo"/>
          <p:cNvSpPr/>
          <p:nvPr/>
        </p:nvSpPr>
        <p:spPr>
          <a:xfrm>
            <a:off x="1550035" y="7752715"/>
            <a:ext cx="1080770" cy="9537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962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4030386" y="1421784"/>
            <a:ext cx="7462920" cy="2737635"/>
            <a:chOff x="3960046" y="1604668"/>
            <a:chExt cx="6680244" cy="4218252"/>
          </a:xfrm>
        </p:grpSpPr>
        <p:pic>
          <p:nvPicPr>
            <p:cNvPr id="15" name="14 Imagen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960046" y="1604668"/>
              <a:ext cx="6523679" cy="4218252"/>
            </a:xfrm>
            <a:prstGeom prst="rect">
              <a:avLst/>
            </a:prstGeom>
          </p:spPr>
        </p:pic>
        <p:pic>
          <p:nvPicPr>
            <p:cNvPr id="17" name="16 Imagen"/>
            <p:cNvPicPr/>
            <p:nvPr/>
          </p:nvPicPr>
          <p:blipFill rotWithShape="1">
            <a:blip r:embed="rId4"/>
            <a:srcRect l="28196" t="41994" r="30189" b="51661"/>
            <a:stretch/>
          </p:blipFill>
          <p:spPr bwMode="auto">
            <a:xfrm>
              <a:off x="4074437" y="3579259"/>
              <a:ext cx="6565853" cy="60465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24" t="36174" r="40476" b="60038"/>
            <a:stretch/>
          </p:blipFill>
          <p:spPr bwMode="auto">
            <a:xfrm>
              <a:off x="4074438" y="1873851"/>
              <a:ext cx="5540618" cy="378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10 Rectángulo"/>
          <p:cNvSpPr/>
          <p:nvPr/>
        </p:nvSpPr>
        <p:spPr>
          <a:xfrm>
            <a:off x="3960046" y="4241622"/>
            <a:ext cx="7997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latin typeface="Arial" pitchFamily="34" charset="0"/>
                <a:cs typeface="Arial" pitchFamily="34" charset="0"/>
              </a:rPr>
              <a:t>El sistema genera el número de radicado.</a:t>
            </a:r>
          </a:p>
          <a:p>
            <a:pPr algn="just"/>
            <a:r>
              <a:rPr lang="es-CO" sz="12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es-CO" sz="1200" dirty="0">
                <a:latin typeface="Arial" pitchFamily="34" charset="0"/>
                <a:cs typeface="Arial" pitchFamily="34" charset="0"/>
              </a:rPr>
              <a:t>Las respuestas a estas solicitudes se enviaron mediante correo electrónico registrado en la solicitud y mediante el sistema de correspondencia oficial.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0096800-A50C-4B13-9EC6-C7AF89F02753}"/>
              </a:ext>
            </a:extLst>
          </p:cNvPr>
          <p:cNvSpPr/>
          <p:nvPr/>
        </p:nvSpPr>
        <p:spPr>
          <a:xfrm>
            <a:off x="3960046" y="5187161"/>
            <a:ext cx="7838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necesario adjuntar todos los requisitos de los trámites al realizar las solicitudes mediante el registro de peticiones en la Página WEB de la EAAB-ESP.</a:t>
            </a:r>
          </a:p>
        </p:txBody>
      </p:sp>
    </p:spTree>
    <p:extLst>
      <p:ext uri="{BB962C8B-B14F-4D97-AF65-F5344CB8AC3E}">
        <p14:creationId xmlns:p14="http://schemas.microsoft.com/office/powerpoint/2010/main" val="69751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5"/>
          <p:cNvSpPr/>
          <p:nvPr/>
        </p:nvSpPr>
        <p:spPr>
          <a:xfrm>
            <a:off x="0" y="-13181"/>
            <a:ext cx="12192000" cy="746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MEDIDAS PREVENTIVAS POR PANDEMIA COVID-19</a:t>
            </a:r>
          </a:p>
        </p:txBody>
      </p:sp>
      <p:sp>
        <p:nvSpPr>
          <p:cNvPr id="23" name="7 CuadroTexto">
            <a:extLst>
              <a:ext uri="{FF2B5EF4-FFF2-40B4-BE49-F238E27FC236}">
                <a16:creationId xmlns:a16="http://schemas.microsoft.com/office/drawing/2014/main" id="{8B647FAE-6546-49FA-A382-B4D7F02CE100}"/>
              </a:ext>
            </a:extLst>
          </p:cNvPr>
          <p:cNvSpPr txBox="1"/>
          <p:nvPr/>
        </p:nvSpPr>
        <p:spPr>
          <a:xfrm>
            <a:off x="0" y="742840"/>
            <a:ext cx="12192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SUBPROCESOS GESTIÓN DEL DESARROLLO URBANO E INCORPORACIÓN DE USUARIOS</a:t>
            </a: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33911" y="2658773"/>
            <a:ext cx="18565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DIRECCIÓN DE INFORMACIÓN TÉCNICA Y GEOGRÁFICA</a:t>
            </a:r>
            <a:endParaRPr lang="es-CO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712583" y="5193267"/>
            <a:ext cx="844731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9 Rectángulo"/>
          <p:cNvSpPr/>
          <p:nvPr/>
        </p:nvSpPr>
        <p:spPr>
          <a:xfrm>
            <a:off x="1550035" y="7752715"/>
            <a:ext cx="1080770" cy="9537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962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090420" y="1389169"/>
            <a:ext cx="98660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La DITG informa el tramite de revisión de planos de estudios, diseños u obras. Las citas que tengan programadas, se van a realizar por vía correo electrónico y por tal razón se debe enviar la información a revisar así:</a:t>
            </a:r>
          </a:p>
          <a:p>
            <a:endParaRPr lang="es-CO" dirty="0"/>
          </a:p>
          <a:p>
            <a:pPr algn="just"/>
            <a:r>
              <a:rPr lang="es-CO" dirty="0"/>
              <a:t>Enviar la información completa </a:t>
            </a:r>
            <a:r>
              <a:rPr lang="es-CO" b="1" i="1" dirty="0"/>
              <a:t>1 hora antes</a:t>
            </a:r>
            <a:r>
              <a:rPr lang="es-CO" dirty="0"/>
              <a:t> de la cita. Debe ser una carpeta comprimida por </a:t>
            </a:r>
            <a:r>
              <a:rPr lang="es-CO" dirty="0" err="1"/>
              <a:t>wetransfer</a:t>
            </a:r>
            <a:r>
              <a:rPr lang="es-CO" dirty="0"/>
              <a:t> o google drive: </a:t>
            </a:r>
          </a:p>
          <a:p>
            <a:pPr algn="just"/>
            <a:endParaRPr lang="es-CO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CO" dirty="0"/>
              <a:t>	Se debe enviar el archivo CAD en versión menor 2016.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CO" dirty="0"/>
              <a:t>	Una vez revisada la información se enviará la lista de chequeo al finalizar el tiempo de su 	cita al correo.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CO" dirty="0"/>
              <a:t>	Si tienen alguna duda o aclaración de las observaciones, se puede realizar por vía telefónica 	o en el mismo correo enviado.</a:t>
            </a:r>
          </a:p>
          <a:p>
            <a:pPr algn="just"/>
            <a:br>
              <a:rPr lang="es-CO" dirty="0"/>
            </a:br>
            <a:r>
              <a:rPr lang="es-CO" dirty="0"/>
              <a:t>Se recomienda adjuntar en el correo los datos de supervisión e interventoría (cuando aplique) y demás correos a los que se les requiera enviar copia de la lista de chequeo.</a:t>
            </a:r>
          </a:p>
          <a:p>
            <a:pPr algn="just"/>
            <a:endParaRPr lang="es-CO" dirty="0"/>
          </a:p>
          <a:p>
            <a:pPr algn="ctr"/>
            <a:r>
              <a:rPr lang="es-CO" b="1" dirty="0"/>
              <a:t>Contacto DITG: </a:t>
            </a:r>
            <a:r>
              <a:rPr lang="es-CO" b="1" dirty="0" err="1"/>
              <a:t>Layda</a:t>
            </a:r>
            <a:r>
              <a:rPr lang="es-CO" b="1" dirty="0"/>
              <a:t> Yaneth Gil </a:t>
            </a:r>
            <a:r>
              <a:rPr lang="es-CO" b="1" dirty="0" err="1"/>
              <a:t>Angel</a:t>
            </a:r>
            <a:r>
              <a:rPr lang="es-CO" b="1" dirty="0"/>
              <a:t>  - lgila@acueducto.com.co&gt;</a:t>
            </a:r>
          </a:p>
        </p:txBody>
      </p:sp>
    </p:spTree>
    <p:extLst>
      <p:ext uri="{BB962C8B-B14F-4D97-AF65-F5344CB8AC3E}">
        <p14:creationId xmlns:p14="http://schemas.microsoft.com/office/powerpoint/2010/main" val="2949880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5"/>
          <p:cNvSpPr/>
          <p:nvPr/>
        </p:nvSpPr>
        <p:spPr>
          <a:xfrm>
            <a:off x="714903" y="2344897"/>
            <a:ext cx="10484216" cy="1090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EN ESTA EMERGENCIA SANITARIA</a:t>
            </a:r>
          </a:p>
          <a:p>
            <a:pPr algn="ctr"/>
            <a:r>
              <a:rPr lang="es-MX" sz="32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LA EAAB – ESP NO SE DETIENE</a:t>
            </a:r>
          </a:p>
        </p:txBody>
      </p:sp>
    </p:spTree>
    <p:extLst>
      <p:ext uri="{BB962C8B-B14F-4D97-AF65-F5344CB8AC3E}">
        <p14:creationId xmlns:p14="http://schemas.microsoft.com/office/powerpoint/2010/main" val="7529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5"/>
          <p:cNvSpPr/>
          <p:nvPr/>
        </p:nvSpPr>
        <p:spPr>
          <a:xfrm>
            <a:off x="0" y="-13181"/>
            <a:ext cx="12192000" cy="746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MEDIDAS PREVENTIVAS POR PANDEMIA COVID-19</a:t>
            </a:r>
          </a:p>
        </p:txBody>
      </p:sp>
      <p:sp>
        <p:nvSpPr>
          <p:cNvPr id="23" name="7 CuadroTexto">
            <a:extLst>
              <a:ext uri="{FF2B5EF4-FFF2-40B4-BE49-F238E27FC236}">
                <a16:creationId xmlns:a16="http://schemas.microsoft.com/office/drawing/2014/main" id="{8B647FAE-6546-49FA-A382-B4D7F02CE100}"/>
              </a:ext>
            </a:extLst>
          </p:cNvPr>
          <p:cNvSpPr txBox="1"/>
          <p:nvPr/>
        </p:nvSpPr>
        <p:spPr>
          <a:xfrm>
            <a:off x="0" y="784405"/>
            <a:ext cx="12192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SUBPROCESOS GESTIÓN DEL DESARROLLO URBANO E INCORPORACIÓN DE USUARIOS</a:t>
            </a: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01410" y="1283373"/>
            <a:ext cx="102662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AGENDAMIENTO CITAS ASESORÍA TRÁMITES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El agendamiento se sigue realizando por la VUC.</a:t>
            </a:r>
          </a:p>
          <a:p>
            <a:pPr algn="just"/>
            <a:r>
              <a:rPr lang="es-CO" dirty="0"/>
              <a:t>Durante la hora programada se realizará la asesoría mediante correo electrónico (preguntas y respuestas) por parte de los funcionarios delegados para esta tarea por parte de las Gerencias de Zona.</a:t>
            </a:r>
          </a:p>
        </p:txBody>
      </p:sp>
      <p:sp>
        <p:nvSpPr>
          <p:cNvPr id="26" name="Rectángulo 4">
            <a:extLst>
              <a:ext uri="{FF2B5EF4-FFF2-40B4-BE49-F238E27FC236}">
                <a16:creationId xmlns:a16="http://schemas.microsoft.com/office/drawing/2014/main" id="{7BCA6BA2-E7A0-43F8-9818-12FA5379292B}"/>
              </a:ext>
            </a:extLst>
          </p:cNvPr>
          <p:cNvSpPr/>
          <p:nvPr/>
        </p:nvSpPr>
        <p:spPr>
          <a:xfrm>
            <a:off x="2294620" y="2887508"/>
            <a:ext cx="7879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hlinkClick r:id="rId3" tooltip="https://vucapp.habitatbogota.gov.co/vuc/login.seam"/>
              </a:rPr>
              <a:t>https://vucapp.habitatbogota.gov.co/vuc/login.seam</a:t>
            </a:r>
            <a:endParaRPr lang="es-CO" sz="2800" dirty="0"/>
          </a:p>
        </p:txBody>
      </p:sp>
      <p:sp>
        <p:nvSpPr>
          <p:cNvPr id="27" name="Rectángulo 5">
            <a:extLst>
              <a:ext uri="{FF2B5EF4-FFF2-40B4-BE49-F238E27FC236}">
                <a16:creationId xmlns:a16="http://schemas.microsoft.com/office/drawing/2014/main" id="{A644786E-0FEA-41D2-96C6-34D75263B526}"/>
              </a:ext>
            </a:extLst>
          </p:cNvPr>
          <p:cNvSpPr/>
          <p:nvPr/>
        </p:nvSpPr>
        <p:spPr>
          <a:xfrm>
            <a:off x="3516415" y="4684800"/>
            <a:ext cx="4824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/>
              <a:t>https://www.acueducto.com.co</a:t>
            </a:r>
          </a:p>
        </p:txBody>
      </p:sp>
      <p:pic>
        <p:nvPicPr>
          <p:cNvPr id="28" name="Imagen 6">
            <a:extLst>
              <a:ext uri="{FF2B5EF4-FFF2-40B4-BE49-F238E27FC236}">
                <a16:creationId xmlns:a16="http://schemas.microsoft.com/office/drawing/2014/main" id="{0AE0D062-150E-43AC-A17F-C76EAB045D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610"/>
          <a:stretch/>
        </p:blipFill>
        <p:spPr>
          <a:xfrm>
            <a:off x="2033225" y="3530819"/>
            <a:ext cx="7720376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14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5"/>
          <p:cNvSpPr/>
          <p:nvPr/>
        </p:nvSpPr>
        <p:spPr>
          <a:xfrm>
            <a:off x="0" y="-13181"/>
            <a:ext cx="12192000" cy="746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MEDIDAS PREVENTIVAS POR PANDEMIA COVID-19</a:t>
            </a:r>
          </a:p>
        </p:txBody>
      </p:sp>
      <p:sp>
        <p:nvSpPr>
          <p:cNvPr id="23" name="7 CuadroTexto">
            <a:extLst>
              <a:ext uri="{FF2B5EF4-FFF2-40B4-BE49-F238E27FC236}">
                <a16:creationId xmlns:a16="http://schemas.microsoft.com/office/drawing/2014/main" id="{8B647FAE-6546-49FA-A382-B4D7F02CE100}"/>
              </a:ext>
            </a:extLst>
          </p:cNvPr>
          <p:cNvSpPr txBox="1"/>
          <p:nvPr/>
        </p:nvSpPr>
        <p:spPr>
          <a:xfrm>
            <a:off x="0" y="742840"/>
            <a:ext cx="12192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SUBPROCESOS GESTIÓN DEL DESARROLLO URBANO E INCORPORACIÓN DE USUARIOS</a:t>
            </a: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80999" y="6358397"/>
            <a:ext cx="4038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RADICACION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73723" y="1547327"/>
            <a:ext cx="1088839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RADICACION SOLICITUDES TRÁMITES</a:t>
            </a:r>
          </a:p>
          <a:p>
            <a:pPr algn="just"/>
            <a:endParaRPr lang="es-CO" sz="2400" dirty="0"/>
          </a:p>
          <a:p>
            <a:pPr algn="just"/>
            <a:r>
              <a:rPr lang="es-CO" sz="2400" dirty="0"/>
              <a:t>La ventanilla física de radiación en la central de operaciones seguirá prestando el servicio en los horarios habituales, con las recomendaciones preventivas respectivas.</a:t>
            </a:r>
          </a:p>
          <a:p>
            <a:pPr algn="just"/>
            <a:endParaRPr lang="es-CO" sz="2400" dirty="0"/>
          </a:p>
          <a:p>
            <a:pPr algn="just"/>
            <a:r>
              <a:rPr lang="es-CO" sz="2400" dirty="0"/>
              <a:t>LA EAAB-ESP, informa el procedimiento por trámite para la radiación virtual de las solicitudes de trámites.</a:t>
            </a:r>
          </a:p>
          <a:p>
            <a:pPr algn="just"/>
            <a:endParaRPr lang="es-CO" sz="2400" dirty="0"/>
          </a:p>
          <a:p>
            <a:pPr algn="ctr"/>
            <a:r>
              <a:rPr lang="es-CO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necesario adjuntar todos los requisitos de los trámites al realizar las solicitudes mediante el registro de peticiones en la Página WEB de la EAAB-ESP.</a:t>
            </a:r>
          </a:p>
        </p:txBody>
      </p:sp>
    </p:spTree>
    <p:extLst>
      <p:ext uri="{BB962C8B-B14F-4D97-AF65-F5344CB8AC3E}">
        <p14:creationId xmlns:p14="http://schemas.microsoft.com/office/powerpoint/2010/main" val="538091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5"/>
          <p:cNvSpPr/>
          <p:nvPr/>
        </p:nvSpPr>
        <p:spPr>
          <a:xfrm>
            <a:off x="0" y="-13181"/>
            <a:ext cx="12192000" cy="746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MEDIDAS PREVENTIVAS POR PANDEMIA COVID-19</a:t>
            </a:r>
          </a:p>
        </p:txBody>
      </p:sp>
      <p:sp>
        <p:nvSpPr>
          <p:cNvPr id="23" name="7 CuadroTexto">
            <a:extLst>
              <a:ext uri="{FF2B5EF4-FFF2-40B4-BE49-F238E27FC236}">
                <a16:creationId xmlns:a16="http://schemas.microsoft.com/office/drawing/2014/main" id="{8B647FAE-6546-49FA-A382-B4D7F02CE100}"/>
              </a:ext>
            </a:extLst>
          </p:cNvPr>
          <p:cNvSpPr txBox="1"/>
          <p:nvPr/>
        </p:nvSpPr>
        <p:spPr>
          <a:xfrm>
            <a:off x="0" y="742840"/>
            <a:ext cx="12192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SUBPROCESOS GESTIÓN DEL DESARROLLO URBANO E INCORPORACIÓN DE USUARIOS</a:t>
            </a: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80999" y="6358397"/>
            <a:ext cx="4038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RADICACION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448810"/>
              </p:ext>
            </p:extLst>
          </p:nvPr>
        </p:nvGraphicFramePr>
        <p:xfrm>
          <a:off x="380999" y="1417287"/>
          <a:ext cx="11270674" cy="434448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348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5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5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0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TRAMITE</a:t>
                      </a:r>
                      <a:endParaRPr lang="es-CO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TIPO RADICACION</a:t>
                      </a:r>
                      <a:endParaRPr lang="es-CO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PROCEDIMIENTO</a:t>
                      </a:r>
                      <a:endParaRPr lang="es-CO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AREA ENCARGADA</a:t>
                      </a:r>
                      <a:endParaRPr lang="es-CO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1. Factibilidad de Servicios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VIRTUAL – RADICACION CALIFICADA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Se debe enviar la solicitud y soportes al correo </a:t>
                      </a:r>
                      <a:r>
                        <a:rPr lang="es-CO" sz="1400" u="sng" dirty="0">
                          <a:effectLst/>
                          <a:hlinkClick r:id="rId3"/>
                        </a:rPr>
                        <a:t>dgonzalezh@acueducto.com.co</a:t>
                      </a:r>
                      <a:r>
                        <a:rPr lang="es-CO" sz="1400" u="sng" dirty="0">
                          <a:effectLst/>
                        </a:rPr>
                        <a:t>;</a:t>
                      </a:r>
                      <a:r>
                        <a:rPr lang="es-CO" sz="1400" dirty="0">
                          <a:effectLst/>
                        </a:rPr>
                        <a:t> El soporte de la radicación lo recibirán vía correo electrónico.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Dirección de Apoyo Técnico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2. Certificación de viabilidad y disponibilidad inmediata de servicios públicos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effectLst/>
                        </a:rPr>
                        <a:t>PQRS o</a:t>
                      </a:r>
                      <a:r>
                        <a:rPr lang="es-CO" sz="1400" baseline="0" dirty="0">
                          <a:effectLst/>
                        </a:rPr>
                        <a:t> </a:t>
                      </a:r>
                      <a:r>
                        <a:rPr lang="es-CO" sz="1400" dirty="0">
                          <a:effectLst/>
                        </a:rPr>
                        <a:t>VIRTUAL RADICACION CALIFICADA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 anchor="ctr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O" sz="1400" dirty="0">
                          <a:effectLst/>
                        </a:rPr>
                        <a:t>Se radica la solicitud mediante el servicio de registro de peticiones en</a:t>
                      </a:r>
                      <a:r>
                        <a:rPr lang="es-CO" sz="1400" baseline="0" dirty="0">
                          <a:effectLst/>
                        </a:rPr>
                        <a:t> la Página WEB de la EAAB-ESP.</a:t>
                      </a:r>
                    </a:p>
                    <a:p>
                      <a:pPr marL="228600" marR="0" indent="-2286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_tradnl" sz="1400" dirty="0">
                          <a:solidFill>
                            <a:schemeClr val="tx1"/>
                          </a:solidFill>
                        </a:rPr>
                        <a:t>La solicitud de los trámites, se puede</a:t>
                      </a:r>
                      <a:r>
                        <a:rPr lang="es-ES_tradnl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_tradnl" sz="1400" dirty="0">
                          <a:solidFill>
                            <a:schemeClr val="tx1"/>
                          </a:solidFill>
                        </a:rPr>
                        <a:t>enviar a los correos corporativos indicados de cada zona según corresponda, para una radiación</a:t>
                      </a:r>
                      <a:r>
                        <a:rPr lang="es-ES_tradnl" sz="1400" baseline="0" dirty="0">
                          <a:solidFill>
                            <a:schemeClr val="tx1"/>
                          </a:solidFill>
                        </a:rPr>
                        <a:t> calificada.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 marL="52552" marR="525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Dirección de Acueducto y Alcantarillado  Zona Respectiva – Área de Urbanizadores y Constructores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3. Aprobación de diseños de redes externas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VIRTUAL – RADICACION CALIFICADA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Se debe enviar la solicitud y soportes al correo </a:t>
                      </a:r>
                      <a:r>
                        <a:rPr lang="es-CO" sz="1400" u="sng" dirty="0">
                          <a:effectLst/>
                          <a:hlinkClick r:id="rId3"/>
                        </a:rPr>
                        <a:t>dgonzalezh@acueducto.com.co</a:t>
                      </a:r>
                      <a:r>
                        <a:rPr lang="es-CO" sz="1400" u="sng" dirty="0">
                          <a:effectLst/>
                        </a:rPr>
                        <a:t>; </a:t>
                      </a:r>
                      <a:r>
                        <a:rPr lang="es-CO" sz="1400" dirty="0">
                          <a:effectLst/>
                        </a:rPr>
                        <a:t>El soporte de la radicación lo recibirán vía correo electrónico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Dirección de Apoyo Técnico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4. Supervisión técnica de urbanizadores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effectLst/>
                        </a:rPr>
                        <a:t>5. Servicio temporal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effectLst/>
                        </a:rPr>
                        <a:t>6.</a:t>
                      </a:r>
                      <a:r>
                        <a:rPr lang="es-CO" sz="1400" baseline="0" dirty="0">
                          <a:effectLst/>
                        </a:rPr>
                        <a:t> </a:t>
                      </a:r>
                      <a:r>
                        <a:rPr lang="es-CO" sz="1400" dirty="0">
                          <a:effectLst/>
                        </a:rPr>
                        <a:t>Acometidas de Alcantarillado</a:t>
                      </a:r>
                      <a:endParaRPr lang="es-CO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effectLst/>
                        </a:rPr>
                        <a:t>7. Acometidas de Acueducto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effectLst/>
                        </a:rPr>
                        <a:t>PQRS o</a:t>
                      </a:r>
                      <a:r>
                        <a:rPr lang="es-CO" sz="1400" baseline="0" dirty="0">
                          <a:effectLst/>
                        </a:rPr>
                        <a:t> </a:t>
                      </a:r>
                      <a:r>
                        <a:rPr lang="es-CO" sz="1400" dirty="0">
                          <a:effectLst/>
                        </a:rPr>
                        <a:t>VIRTUAL RADICACION CALIFICADA</a:t>
                      </a:r>
                      <a:endParaRPr lang="es-CO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552" marR="52552" marT="0" marB="0" anchor="ctr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Se radica la solicitud mediante el servicio de registro de peticiones en</a:t>
                      </a:r>
                      <a:r>
                        <a:rPr lang="es-CO" sz="1400" baseline="0" dirty="0">
                          <a:solidFill>
                            <a:schemeClr val="tx1"/>
                          </a:solidFill>
                          <a:effectLst/>
                        </a:rPr>
                        <a:t> la Página WEB de la EAAB-ESP.</a:t>
                      </a:r>
                    </a:p>
                    <a:p>
                      <a:pPr marL="228600" marR="0" indent="-2286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_tradnl" sz="1400" dirty="0">
                          <a:solidFill>
                            <a:schemeClr val="tx1"/>
                          </a:solidFill>
                        </a:rPr>
                        <a:t>La solicitud de los trámites, se puede</a:t>
                      </a:r>
                      <a:r>
                        <a:rPr lang="es-ES_tradnl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_tradnl" sz="1400" dirty="0">
                          <a:solidFill>
                            <a:schemeClr val="tx1"/>
                          </a:solidFill>
                        </a:rPr>
                        <a:t>enviar a los correos corporativos indicados de cada zona según corresponda, para una radiación</a:t>
                      </a:r>
                      <a:r>
                        <a:rPr lang="es-ES_tradnl" sz="1400" baseline="0" dirty="0">
                          <a:solidFill>
                            <a:schemeClr val="tx1"/>
                          </a:solidFill>
                        </a:rPr>
                        <a:t> calificada.</a:t>
                      </a:r>
                      <a:endParaRPr lang="es-CO" sz="1400" dirty="0">
                        <a:solidFill>
                          <a:srgbClr val="FF0000"/>
                        </a:solidFill>
                      </a:endParaRPr>
                    </a:p>
                  </a:txBody>
                  <a:tcPr marL="52552" marR="525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Dirección de Acueducto y Alcantarillado  Zona Respectiva – Área de Urbanizadores y Constructores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21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94066"/>
              </p:ext>
            </p:extLst>
          </p:nvPr>
        </p:nvGraphicFramePr>
        <p:xfrm>
          <a:off x="602672" y="1504397"/>
          <a:ext cx="11187545" cy="436638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514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0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TRAMITE</a:t>
                      </a:r>
                      <a:endParaRPr lang="es-CO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AREA ENCARGADA</a:t>
                      </a:r>
                      <a:endParaRPr lang="es-CO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CONTACTOS</a:t>
                      </a:r>
                    </a:p>
                  </a:txBody>
                  <a:tcPr marL="52552" marR="5255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352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1400" dirty="0">
                          <a:effectLst/>
                        </a:rPr>
                        <a:t>Factibilidad de Servicios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400" dirty="0">
                          <a:effectLst/>
                        </a:rPr>
                        <a:t>Aprobación de diseños de redes externas</a:t>
                      </a:r>
                      <a:endParaRPr lang="es-CO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552" marR="525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Dirección de Apoyo Técnico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 anchor="ctr"/>
                </a:tc>
                <a:tc>
                  <a:txBody>
                    <a:bodyPr/>
                    <a:lstStyle/>
                    <a:p>
                      <a:r>
                        <a:rPr lang="es-CO" sz="1400" dirty="0"/>
                        <a:t>Isela Sarmiento Franco - </a:t>
                      </a:r>
                      <a:r>
                        <a:rPr lang="es-CO" sz="1400" dirty="0">
                          <a:hlinkClick r:id="rId2"/>
                        </a:rPr>
                        <a:t>risarmiento@acueducto.com.co</a:t>
                      </a:r>
                      <a:r>
                        <a:rPr lang="es-CO" sz="1400" dirty="0"/>
                        <a:t> – DAT</a:t>
                      </a:r>
                    </a:p>
                    <a:p>
                      <a:r>
                        <a:rPr lang="es-CO" sz="1400" dirty="0"/>
                        <a:t>David González Hurtado - </a:t>
                      </a:r>
                      <a:r>
                        <a:rPr lang="es-CO" sz="1400" dirty="0">
                          <a:hlinkClick r:id="rId3"/>
                        </a:rPr>
                        <a:t>dgonzalezh@acueducto.com.co</a:t>
                      </a:r>
                      <a:r>
                        <a:rPr lang="es-CO" sz="1400" dirty="0"/>
                        <a:t> – DAT</a:t>
                      </a:r>
                    </a:p>
                    <a:p>
                      <a:r>
                        <a:rPr lang="es-CO" sz="1400" dirty="0"/>
                        <a:t>Mauricio Ramírez Pérez - </a:t>
                      </a:r>
                      <a:r>
                        <a:rPr lang="es-CO" sz="1400" dirty="0">
                          <a:hlinkClick r:id="rId4"/>
                        </a:rPr>
                        <a:t>mramirezp@acueducto.com.co</a:t>
                      </a:r>
                      <a:r>
                        <a:rPr lang="es-CO" sz="1400" dirty="0"/>
                        <a:t> </a:t>
                      </a:r>
                      <a:r>
                        <a:rPr lang="es-CO" sz="1400" baseline="0" dirty="0"/>
                        <a:t>– DAT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352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1400" dirty="0">
                          <a:effectLst/>
                        </a:rPr>
                        <a:t>Certificación de viabilidad y disponibilidad inmediata de servicios públicos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400" dirty="0">
                          <a:effectLst/>
                        </a:rPr>
                        <a:t>Supervisión técnica de urbanizadores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400" dirty="0">
                          <a:effectLst/>
                        </a:rPr>
                        <a:t>Servicio temporal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400" dirty="0">
                          <a:effectLst/>
                        </a:rPr>
                        <a:t>Acometidas de Alcantarillado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400" dirty="0">
                          <a:effectLst/>
                        </a:rPr>
                        <a:t>Acometidas de Acueducto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Dirección de Acueducto y Alcantarillado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Área de Urbanizadores y Constructores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 anchor="ctr"/>
                </a:tc>
                <a:tc>
                  <a:txBody>
                    <a:bodyPr/>
                    <a:lstStyle/>
                    <a:p>
                      <a:endParaRPr lang="es-CO" sz="1400" dirty="0"/>
                    </a:p>
                    <a:p>
                      <a:r>
                        <a:rPr lang="es-CO" sz="1400" dirty="0"/>
                        <a:t>Juan Alfonso Díaz Rodríguez - </a:t>
                      </a:r>
                      <a:r>
                        <a:rPr lang="es-CO" sz="1400" dirty="0">
                          <a:hlinkClick r:id="rId5"/>
                        </a:rPr>
                        <a:t>jdiazro@acueducto.com.co</a:t>
                      </a:r>
                      <a:r>
                        <a:rPr lang="es-CO" sz="1400" baseline="0" dirty="0"/>
                        <a:t> - ZONA 1 </a:t>
                      </a:r>
                      <a:endParaRPr lang="es-CO" sz="1400" dirty="0"/>
                    </a:p>
                    <a:p>
                      <a:r>
                        <a:rPr lang="es-CO" sz="1400" dirty="0"/>
                        <a:t>Rubiela Nino Atara  - </a:t>
                      </a:r>
                      <a:r>
                        <a:rPr lang="es-CO" sz="1400" dirty="0">
                          <a:hlinkClick r:id="rId6"/>
                        </a:rPr>
                        <a:t>rnino@acueducto.com.co</a:t>
                      </a:r>
                      <a:r>
                        <a:rPr lang="es-CO" sz="1400" dirty="0"/>
                        <a:t> - </a:t>
                      </a:r>
                      <a:r>
                        <a:rPr lang="es-CO" sz="1400" baseline="0" dirty="0"/>
                        <a:t> ZONA 1</a:t>
                      </a:r>
                    </a:p>
                    <a:p>
                      <a:endParaRPr lang="es-CO" sz="1400" baseline="0" dirty="0"/>
                    </a:p>
                    <a:p>
                      <a:r>
                        <a:rPr lang="es-CO" sz="1400" dirty="0"/>
                        <a:t>Carlos Alberto Jaime Aguirre - </a:t>
                      </a:r>
                      <a:r>
                        <a:rPr lang="es-CO" sz="1400" dirty="0">
                          <a:hlinkClick r:id="rId7"/>
                        </a:rPr>
                        <a:t>cjaimea@acueducto.com.co</a:t>
                      </a:r>
                      <a:r>
                        <a:rPr lang="es-CO" sz="1400" dirty="0"/>
                        <a:t> - </a:t>
                      </a:r>
                      <a:r>
                        <a:rPr lang="es-CO" sz="1400" baseline="0" dirty="0"/>
                        <a:t>ZONA 2</a:t>
                      </a:r>
                    </a:p>
                    <a:p>
                      <a:r>
                        <a:rPr lang="es-CO" sz="1400" dirty="0"/>
                        <a:t>Luis Eduardo Suarez Rojas - </a:t>
                      </a:r>
                      <a:r>
                        <a:rPr lang="es-CO" sz="1400" dirty="0">
                          <a:hlinkClick r:id="rId8"/>
                        </a:rPr>
                        <a:t>lesuarez@acueducto.com.co</a:t>
                      </a:r>
                      <a:r>
                        <a:rPr lang="es-CO" sz="1400" dirty="0"/>
                        <a:t> - </a:t>
                      </a:r>
                      <a:r>
                        <a:rPr lang="es-CO" sz="1400" baseline="0" dirty="0"/>
                        <a:t>ZONA 2</a:t>
                      </a:r>
                    </a:p>
                    <a:p>
                      <a:endParaRPr lang="es-CO" sz="1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/>
                        <a:t>Johan Ariel Rivera </a:t>
                      </a:r>
                      <a:r>
                        <a:rPr lang="es-CO" sz="1400" dirty="0" err="1"/>
                        <a:t>Bahamon</a:t>
                      </a:r>
                      <a:r>
                        <a:rPr lang="es-CO" sz="1400" dirty="0"/>
                        <a:t> - </a:t>
                      </a:r>
                      <a:r>
                        <a:rPr lang="es-CO" sz="1400" dirty="0">
                          <a:hlinkClick r:id="rId9"/>
                        </a:rPr>
                        <a:t>jrivera@acueducto.com.co</a:t>
                      </a:r>
                      <a:r>
                        <a:rPr lang="es-CO" sz="1400" dirty="0"/>
                        <a:t> - </a:t>
                      </a:r>
                      <a:r>
                        <a:rPr lang="es-CO" sz="1400" baseline="0" dirty="0"/>
                        <a:t>ZONA 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/>
                        <a:t>María Inés Guantiva Vanegas - </a:t>
                      </a:r>
                      <a:r>
                        <a:rPr lang="es-CO" sz="1400" dirty="0">
                          <a:hlinkClick r:id="rId10"/>
                        </a:rPr>
                        <a:t>miguantiva@acueducto.com.co</a:t>
                      </a:r>
                      <a:r>
                        <a:rPr lang="es-CO" sz="1400" dirty="0"/>
                        <a:t> - </a:t>
                      </a:r>
                      <a:r>
                        <a:rPr lang="es-CO" sz="1400" baseline="0" dirty="0"/>
                        <a:t>ZONA 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/>
                        <a:t>Santiago Bitar Arango - </a:t>
                      </a:r>
                      <a:r>
                        <a:rPr lang="es-CO" sz="1400" dirty="0">
                          <a:hlinkClick r:id="rId11"/>
                        </a:rPr>
                        <a:t>jbitar@acueducto.com.co</a:t>
                      </a:r>
                      <a:r>
                        <a:rPr lang="es-CO" sz="1400" dirty="0"/>
                        <a:t> -  </a:t>
                      </a:r>
                      <a:r>
                        <a:rPr lang="es-CO" sz="1400" baseline="0" dirty="0"/>
                        <a:t>ZONA 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/>
                        <a:t>Luis Ángel Ramírez Ríos - </a:t>
                      </a:r>
                      <a:r>
                        <a:rPr lang="es-CO" sz="1400" dirty="0">
                          <a:hlinkClick r:id="rId12"/>
                        </a:rPr>
                        <a:t>laramirez@acueducto.com.co</a:t>
                      </a:r>
                      <a:r>
                        <a:rPr lang="es-CO" sz="1400" dirty="0"/>
                        <a:t> -  </a:t>
                      </a:r>
                      <a:r>
                        <a:rPr lang="es-CO" sz="1400" baseline="0" dirty="0"/>
                        <a:t>ZONA 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/>
                        <a:t>William Pineda Roa - </a:t>
                      </a:r>
                      <a:r>
                        <a:rPr lang="es-CO" sz="1400" dirty="0">
                          <a:hlinkClick r:id="rId13"/>
                        </a:rPr>
                        <a:t>wpineda@acueducto.com.co</a:t>
                      </a:r>
                      <a:r>
                        <a:rPr lang="es-CO" sz="1400" dirty="0"/>
                        <a:t> - </a:t>
                      </a:r>
                      <a:r>
                        <a:rPr lang="es-CO" sz="1400" baseline="0" dirty="0"/>
                        <a:t>ZONA 5</a:t>
                      </a:r>
                      <a:endParaRPr lang="es-CO" sz="1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/>
                        <a:t>Olga Gutiérrez Bernal - </a:t>
                      </a:r>
                      <a:r>
                        <a:rPr lang="es-CO" sz="1400" dirty="0">
                          <a:hlinkClick r:id="rId14"/>
                        </a:rPr>
                        <a:t>ogutierreb@acueducto.com.co</a:t>
                      </a:r>
                      <a:r>
                        <a:rPr lang="es-CO" sz="1400" dirty="0"/>
                        <a:t> - </a:t>
                      </a:r>
                      <a:r>
                        <a:rPr lang="es-CO" sz="1400" baseline="0" dirty="0"/>
                        <a:t>ZONA 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ángulo 5"/>
          <p:cNvSpPr/>
          <p:nvPr/>
        </p:nvSpPr>
        <p:spPr>
          <a:xfrm>
            <a:off x="0" y="-13181"/>
            <a:ext cx="12192000" cy="746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MEDIDAS PREVENTIVAS POR PANDEMIA COVID-19</a:t>
            </a:r>
          </a:p>
        </p:txBody>
      </p:sp>
      <p:sp>
        <p:nvSpPr>
          <p:cNvPr id="4" name="7 CuadroTexto">
            <a:extLst>
              <a:ext uri="{FF2B5EF4-FFF2-40B4-BE49-F238E27FC236}">
                <a16:creationId xmlns:a16="http://schemas.microsoft.com/office/drawing/2014/main" id="{8B647FAE-6546-49FA-A382-B4D7F02CE100}"/>
              </a:ext>
            </a:extLst>
          </p:cNvPr>
          <p:cNvSpPr txBox="1"/>
          <p:nvPr/>
        </p:nvSpPr>
        <p:spPr>
          <a:xfrm>
            <a:off x="0" y="742840"/>
            <a:ext cx="12192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SUBPROCESOS GESTIÓN DEL DESARROLLO URBANO E INCORPORACIÓN DE USUARIOS</a:t>
            </a: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80999" y="6358397"/>
            <a:ext cx="4038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CONTACTOS</a:t>
            </a:r>
          </a:p>
        </p:txBody>
      </p:sp>
    </p:spTree>
    <p:extLst>
      <p:ext uri="{BB962C8B-B14F-4D97-AF65-F5344CB8AC3E}">
        <p14:creationId xmlns:p14="http://schemas.microsoft.com/office/powerpoint/2010/main" val="2116174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5"/>
          <p:cNvSpPr/>
          <p:nvPr/>
        </p:nvSpPr>
        <p:spPr>
          <a:xfrm>
            <a:off x="0" y="-13181"/>
            <a:ext cx="12192000" cy="746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MEDIDAS PREVENTIVAS POR PANDEMIA COVID-19</a:t>
            </a:r>
          </a:p>
        </p:txBody>
      </p:sp>
      <p:sp>
        <p:nvSpPr>
          <p:cNvPr id="23" name="7 CuadroTexto">
            <a:extLst>
              <a:ext uri="{FF2B5EF4-FFF2-40B4-BE49-F238E27FC236}">
                <a16:creationId xmlns:a16="http://schemas.microsoft.com/office/drawing/2014/main" id="{8B647FAE-6546-49FA-A382-B4D7F02CE100}"/>
              </a:ext>
            </a:extLst>
          </p:cNvPr>
          <p:cNvSpPr txBox="1"/>
          <p:nvPr/>
        </p:nvSpPr>
        <p:spPr>
          <a:xfrm>
            <a:off x="0" y="742840"/>
            <a:ext cx="12192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SUBPROCESOS GESTIÓN DEL DESARROLLO URBANO E INCORPORACIÓN DE USUARIOS</a:t>
            </a: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2756215"/>
            <a:ext cx="18565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PROCEDIMIENTO  PARA REGISTRO MEDIANTE EL SERVICIO DE REGISTRO DE PETICIONES</a:t>
            </a:r>
            <a:endParaRPr lang="es-CO" dirty="0"/>
          </a:p>
        </p:txBody>
      </p:sp>
      <p:pic>
        <p:nvPicPr>
          <p:cNvPr id="2054" name="Imagen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876" y="2461316"/>
            <a:ext cx="7800500" cy="234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8 Rectángulo"/>
          <p:cNvSpPr/>
          <p:nvPr/>
        </p:nvSpPr>
        <p:spPr>
          <a:xfrm>
            <a:off x="6874056" y="3835127"/>
            <a:ext cx="1544230" cy="174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104469" y="1737322"/>
            <a:ext cx="844731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 la P</a:t>
            </a: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gina WEB de la EAAB-ESP, en la parte inferior derecha, se encuentra la secci</a:t>
            </a: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</a:t>
            </a:r>
            <a:endParaRPr kumimoji="0" lang="es-CO" altLang="es-C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Peticiones, quejas y reclamos.</a:t>
            </a:r>
            <a:endParaRPr kumimoji="0" lang="es-CO" altLang="es-C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712583" y="5193267"/>
            <a:ext cx="844731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Ingresamos a esta secci</a:t>
            </a:r>
            <a:r>
              <a:rPr kumimoji="0" lang="es-CO" altLang="es-C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CO" altLang="es-C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y luego a Petici</a:t>
            </a:r>
            <a:r>
              <a:rPr kumimoji="0" lang="es-CO" altLang="es-C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CO" altLang="es-C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963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5"/>
          <p:cNvSpPr/>
          <p:nvPr/>
        </p:nvSpPr>
        <p:spPr>
          <a:xfrm>
            <a:off x="0" y="-13181"/>
            <a:ext cx="12192000" cy="746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MEDIDAS PREVENTIVAS POR PANDEMIA COVID-19</a:t>
            </a:r>
          </a:p>
        </p:txBody>
      </p:sp>
      <p:sp>
        <p:nvSpPr>
          <p:cNvPr id="23" name="7 CuadroTexto">
            <a:extLst>
              <a:ext uri="{FF2B5EF4-FFF2-40B4-BE49-F238E27FC236}">
                <a16:creationId xmlns:a16="http://schemas.microsoft.com/office/drawing/2014/main" id="{8B647FAE-6546-49FA-A382-B4D7F02CE100}"/>
              </a:ext>
            </a:extLst>
          </p:cNvPr>
          <p:cNvSpPr txBox="1"/>
          <p:nvPr/>
        </p:nvSpPr>
        <p:spPr>
          <a:xfrm>
            <a:off x="0" y="742840"/>
            <a:ext cx="12192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SUBPROCESOS GESTIÓN DEL DESARROLLO URBANO E INCORPORACIÓN DE USUARIOS</a:t>
            </a: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33911" y="1537015"/>
            <a:ext cx="18565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PROCEDIMIENTO  PARA REGISTRO MEDIANTE EL SERVICIO DE REGISTRO DE PETICIONES</a:t>
            </a:r>
            <a:endParaRPr lang="es-CO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6363" y="4893185"/>
            <a:ext cx="295244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dirty="0"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Ingresamos a esta sección y luego a Petición</a:t>
            </a:r>
            <a:endParaRPr kumimoji="0" lang="es-CO" altLang="es-C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712583" y="5193267"/>
            <a:ext cx="844731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Imagen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46" y="1380715"/>
            <a:ext cx="6925541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9 Rectángulo"/>
          <p:cNvSpPr/>
          <p:nvPr/>
        </p:nvSpPr>
        <p:spPr>
          <a:xfrm>
            <a:off x="1550035" y="7752715"/>
            <a:ext cx="1080770" cy="9537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962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308764" y="4585855"/>
            <a:ext cx="1413163" cy="9975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1038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5"/>
          <p:cNvSpPr/>
          <p:nvPr/>
        </p:nvSpPr>
        <p:spPr>
          <a:xfrm>
            <a:off x="0" y="-13181"/>
            <a:ext cx="12192000" cy="746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MEDIDAS PREVENTIVAS POR PANDEMIA COVID-19</a:t>
            </a:r>
          </a:p>
        </p:txBody>
      </p:sp>
      <p:sp>
        <p:nvSpPr>
          <p:cNvPr id="23" name="7 CuadroTexto">
            <a:extLst>
              <a:ext uri="{FF2B5EF4-FFF2-40B4-BE49-F238E27FC236}">
                <a16:creationId xmlns:a16="http://schemas.microsoft.com/office/drawing/2014/main" id="{8B647FAE-6546-49FA-A382-B4D7F02CE100}"/>
              </a:ext>
            </a:extLst>
          </p:cNvPr>
          <p:cNvSpPr txBox="1"/>
          <p:nvPr/>
        </p:nvSpPr>
        <p:spPr>
          <a:xfrm>
            <a:off x="0" y="742840"/>
            <a:ext cx="12192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SUBPROCESOS GESTIÓN DEL DESARROLLO URBANO E INCORPORACIÓN DE USUARIOS</a:t>
            </a: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33911" y="1537015"/>
            <a:ext cx="18565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PROCEDIMIENTO  PARA REGISTRO MEDIANTE EL SERVICIO DE REGISTRO DE PETICIONES</a:t>
            </a:r>
            <a:endParaRPr lang="es-CO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6363" y="4785463"/>
            <a:ext cx="239444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dirty="0">
                <a:latin typeface="Arial" pitchFamily="34" charset="0"/>
                <a:ea typeface="Calibri" pitchFamily="34" charset="0"/>
                <a:cs typeface="Arial" pitchFamily="34" charset="0"/>
              </a:rPr>
              <a:t>Diligenciamos la información solicitada; (no se ingresa cuenta contrato)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712583" y="5193267"/>
            <a:ext cx="844731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9 Rectángulo"/>
          <p:cNvSpPr/>
          <p:nvPr/>
        </p:nvSpPr>
        <p:spPr>
          <a:xfrm>
            <a:off x="1550035" y="7752715"/>
            <a:ext cx="1080770" cy="9537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962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13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2457357" y="1273779"/>
            <a:ext cx="5614670" cy="4725125"/>
          </a:xfrm>
          <a:prstGeom prst="rect">
            <a:avLst/>
          </a:prstGeom>
        </p:spPr>
      </p:pic>
      <p:pic>
        <p:nvPicPr>
          <p:cNvPr id="15" name="14 Imagen"/>
          <p:cNvPicPr/>
          <p:nvPr/>
        </p:nvPicPr>
        <p:blipFill rotWithShape="1">
          <a:blip r:embed="rId4"/>
          <a:srcRect r="17444"/>
          <a:stretch/>
        </p:blipFill>
        <p:spPr>
          <a:xfrm>
            <a:off x="8181034" y="3015217"/>
            <a:ext cx="3747729" cy="21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35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1040</Words>
  <Application>Microsoft Office PowerPoint</Application>
  <PresentationFormat>Panorámica</PresentationFormat>
  <Paragraphs>124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Tahoma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Mauricio Ramirez Perez</cp:lastModifiedBy>
  <cp:revision>40</cp:revision>
  <cp:lastPrinted>2020-01-07T20:16:24Z</cp:lastPrinted>
  <dcterms:created xsi:type="dcterms:W3CDTF">2020-01-03T15:34:15Z</dcterms:created>
  <dcterms:modified xsi:type="dcterms:W3CDTF">2020-05-28T15:22:32Z</dcterms:modified>
</cp:coreProperties>
</file>