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4" r:id="rId3"/>
    <p:sldId id="297" r:id="rId4"/>
    <p:sldId id="298" r:id="rId5"/>
    <p:sldId id="300" r:id="rId6"/>
    <p:sldId id="301" r:id="rId7"/>
    <p:sldId id="307" r:id="rId8"/>
    <p:sldId id="308" r:id="rId9"/>
    <p:sldId id="309" r:id="rId10"/>
    <p:sldId id="304" r:id="rId11"/>
    <p:sldId id="305" r:id="rId12"/>
    <p:sldId id="265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Vasquez Balanta" initials="EVB" lastIdx="1" clrIdx="0">
    <p:extLst>
      <p:ext uri="{19B8F6BF-5375-455C-9EA6-DF929625EA0E}">
        <p15:presenceInfo xmlns:p15="http://schemas.microsoft.com/office/powerpoint/2012/main" userId="20e1d2fb25cbd9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5B5A8E-410D-4FB7-9F4A-6E69CA2C1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545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EC7EA2-C2DF-2AEC-CC78-8957E215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429" y="5355237"/>
            <a:ext cx="3817142" cy="8531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6F99864-D834-9CC9-4058-1EC20F9024F0}"/>
              </a:ext>
            </a:extLst>
          </p:cNvPr>
          <p:cNvSpPr txBox="1"/>
          <p:nvPr/>
        </p:nvSpPr>
        <p:spPr>
          <a:xfrm>
            <a:off x="478631" y="1371724"/>
            <a:ext cx="6602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es-CO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EMPRESA DE ACUEDUCTO Y ALCANTARILLADO DE BOGOTÁ E.S.P.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B1B100-A22F-A76A-6DF2-BE31962D95C1}"/>
              </a:ext>
            </a:extLst>
          </p:cNvPr>
          <p:cNvSpPr txBox="1"/>
          <p:nvPr/>
        </p:nvSpPr>
        <p:spPr>
          <a:xfrm>
            <a:off x="7761766" y="1525613"/>
            <a:ext cx="3951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CERCA DE NUESTROS USUARIOS</a:t>
            </a:r>
          </a:p>
          <a:p>
            <a:pPr>
              <a:lnSpc>
                <a:spcPts val="2400"/>
              </a:lnSpc>
            </a:pPr>
            <a:r>
              <a:rPr lang="es-CO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PQRS MES DE </a:t>
            </a:r>
            <a:r>
              <a:rPr lang="es-CO" sz="2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2024</a:t>
            </a:r>
          </a:p>
        </p:txBody>
      </p:sp>
    </p:spTree>
    <p:extLst>
      <p:ext uri="{BB962C8B-B14F-4D97-AF65-F5344CB8AC3E}">
        <p14:creationId xmlns:p14="http://schemas.microsoft.com/office/powerpoint/2010/main" val="115915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9831979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CANALES DE ATENCIÓN CORTE ENERO - MAYO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31B428-81F9-4B7B-95F5-AC1745495CFE}"/>
              </a:ext>
            </a:extLst>
          </p:cNvPr>
          <p:cNvSpPr txBox="1"/>
          <p:nvPr/>
        </p:nvSpPr>
        <p:spPr>
          <a:xfrm>
            <a:off x="10028950" y="1921335"/>
            <a:ext cx="20639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Century Gothic" panose="020B0502020202020204" pitchFamily="34" charset="0"/>
              </a:rPr>
              <a:t>*Es importante aclarar que los datos del canal telefónico son todos aquellos que ameritan generación de contacto en Sistema de Información Comercial.</a:t>
            </a:r>
          </a:p>
          <a:p>
            <a:pPr algn="just"/>
            <a:r>
              <a:rPr lang="es-MX" sz="1100" dirty="0">
                <a:latin typeface="Century Gothic" panose="020B0502020202020204" pitchFamily="34" charset="0"/>
              </a:rPr>
              <a:t>No todas las llamadas que entran a la línea 116 son registradas en SAP, ejemplo horarios de atención, datos de apertura de caminatas ecológicas, etc. </a:t>
            </a:r>
            <a:endParaRPr lang="es-CO" sz="1100" dirty="0">
              <a:latin typeface="Century Gothic" panose="020B0502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C963B4E-07D7-4D50-89D4-C9B51AF73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442" y="4643557"/>
            <a:ext cx="808011" cy="8080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6FB8D9-3A88-4CAA-8147-DAAD1963E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087" y="4643557"/>
            <a:ext cx="401695" cy="4016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75233C-D059-48CA-8E6C-F210AFA4C9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782" y="5045252"/>
            <a:ext cx="320564" cy="3205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DD0056-51F0-47A8-B620-F2265C0952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0599" y="5451568"/>
            <a:ext cx="319058" cy="3190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AE22BC-2CD6-47C5-90E2-53F841A5E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18" y="777731"/>
            <a:ext cx="9480311" cy="52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8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1" y="115844"/>
            <a:ext cx="6487886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INFORMACIÓN DE INTERÉS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C40CCE-ED72-4C6D-B669-5B6C068A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79" y="541326"/>
            <a:ext cx="5484267" cy="201730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66CC957-2A04-4A39-8856-28B498B38FF5}"/>
              </a:ext>
            </a:extLst>
          </p:cNvPr>
          <p:cNvSpPr txBox="1"/>
          <p:nvPr/>
        </p:nvSpPr>
        <p:spPr>
          <a:xfrm>
            <a:off x="130629" y="2577439"/>
            <a:ext cx="11930742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En Chapinero y Bosa están los sectores con mejor comportamiento de ahorro de agua.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En UPZ de Kennedy, Ciudad Bolívar y San Cristóbal, el ahorro ha sido significativamente menor.</a:t>
            </a:r>
          </a:p>
          <a:p>
            <a:pPr algn="just" rtl="0"/>
            <a:endParaRPr lang="es-MX" sz="1100" dirty="0">
              <a:latin typeface="Century Gothic" panose="020B0502020202020204" pitchFamily="34" charset="0"/>
            </a:endParaRPr>
          </a:p>
          <a:p>
            <a:pPr algn="just" rtl="0"/>
            <a:r>
              <a:rPr lang="es-MX" sz="1100" dirty="0">
                <a:latin typeface="Century Gothic" panose="020B0502020202020204" pitchFamily="34" charset="0"/>
              </a:rPr>
              <a:t>Tras más de un mes y medio de implementadas las restricciones, la Empresa de Acueducto y Alcantarillado de Bogotá -EAAB- en su seguimiento al suministro de agua en la ciudad, determinó las UPZ donde el consumo diario bajó en comparación con las vigencias anteriores. </a:t>
            </a:r>
          </a:p>
          <a:p>
            <a:pPr algn="just" rtl="0"/>
            <a:endParaRPr lang="es-MX" sz="1100" dirty="0">
              <a:latin typeface="Century Gothic" panose="020B0502020202020204" pitchFamily="34" charset="0"/>
            </a:endParaRPr>
          </a:p>
          <a:p>
            <a:pPr algn="just" rtl="0"/>
            <a:r>
              <a:rPr lang="es-MX" sz="1100" dirty="0">
                <a:latin typeface="Century Gothic" panose="020B0502020202020204" pitchFamily="34" charset="0"/>
              </a:rPr>
              <a:t>Las UPZ más ahorradoras están en Chapinero (UPZ Chapinero Central, Chicó Lago y El Refugio), en Bosa (UPZ Apogeo) y en Rafael Uribe </a:t>
            </a:r>
            <a:r>
              <a:rPr lang="es-MX" sz="1100" dirty="0" err="1">
                <a:latin typeface="Century Gothic" panose="020B0502020202020204" pitchFamily="34" charset="0"/>
              </a:rPr>
              <a:t>Uribe</a:t>
            </a:r>
            <a:r>
              <a:rPr lang="es-MX" sz="1100" dirty="0">
                <a:latin typeface="Century Gothic" panose="020B0502020202020204" pitchFamily="34" charset="0"/>
              </a:rPr>
              <a:t> (UPZ Diana Turbay y Marruecos). En estas seis zonas el consumo bajo entre 9,88% y hasta 13,91% en el promedio diario del consumo del último periodo facturado versus el anterior.  </a:t>
            </a:r>
          </a:p>
          <a:p>
            <a:pPr algn="just" rtl="0"/>
            <a:endParaRPr lang="es-MX" sz="1100" dirty="0">
              <a:latin typeface="Century Gothic" panose="020B0502020202020204" pitchFamily="34" charset="0"/>
            </a:endParaRPr>
          </a:p>
          <a:p>
            <a:pPr algn="just" rtl="0"/>
            <a:r>
              <a:rPr lang="es-MX" sz="1100" dirty="0">
                <a:latin typeface="Century Gothic" panose="020B0502020202020204" pitchFamily="34" charset="0"/>
              </a:rPr>
              <a:t>La EAAB pudo evidenciar también las UPZ donde, aunque se han sumado a la estrategia de ahorro, la reducción del consumo de agua no ha sido tan significativo y se requiere un esfuerzo mayor por parte de los ciudadanos.  </a:t>
            </a:r>
          </a:p>
          <a:p>
            <a:pPr algn="just" rtl="0"/>
            <a:endParaRPr lang="es-MX" sz="1100" dirty="0">
              <a:latin typeface="Century Gothic" panose="020B0502020202020204" pitchFamily="34" charset="0"/>
            </a:endParaRPr>
          </a:p>
          <a:p>
            <a:pPr algn="just" rtl="0"/>
            <a:r>
              <a:rPr lang="es-MX" sz="1100" dirty="0">
                <a:latin typeface="Century Gothic" panose="020B0502020202020204" pitchFamily="34" charset="0"/>
              </a:rPr>
              <a:t>Estas zonas están ubicadas en la UPZ Río Tunjuelo de Ciudad Bolívar, las UPZ Corabastos y Patio Bonito en Kennedy, la UPZ Bosa Central en Bosa, la UPZ 20 de Julio en San Cristóbal y la UPZ Tibabuyes en Suba.  </a:t>
            </a:r>
          </a:p>
          <a:p>
            <a:pPr algn="just" rtl="0"/>
            <a:r>
              <a:rPr lang="es-MX" sz="1100" dirty="0">
                <a:latin typeface="Century Gothic" panose="020B0502020202020204" pitchFamily="34" charset="0"/>
              </a:rPr>
              <a:t>En estos sectores la reducción del consumo ha estado por debajo del 6,74%, cuando se compara el promedio diario de la vigencia recientemente facturada versus la anterior.</a:t>
            </a:r>
          </a:p>
          <a:p>
            <a:pPr algn="just" rtl="0"/>
            <a:r>
              <a:rPr lang="es-MX" sz="1100" dirty="0">
                <a:latin typeface="Century Gothic" panose="020B0502020202020204" pitchFamily="34" charset="0"/>
              </a:rPr>
              <a:t>“Hacemos un llamado a la conciencia y a la solidaridad de todos los habitantes de Bogotá pues, aunque hemos visto un incremento en los niveles de los embalses, todavía estamos lejos de la meta del 70% del llenado del sistema Chingaza. Debemos ajustar nuestros hábitos de consumo y nuestra relación con el agua, para que a futuro no tengamos escasez”, aseguró la gerente de la EAAB, Natasha Avendaño.</a:t>
            </a:r>
          </a:p>
        </p:txBody>
      </p:sp>
    </p:spTree>
    <p:extLst>
      <p:ext uri="{BB962C8B-B14F-4D97-AF65-F5344CB8AC3E}">
        <p14:creationId xmlns:p14="http://schemas.microsoft.com/office/powerpoint/2010/main" val="164060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6857C6-A808-0E50-EA85-0BF89A409A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DA6A0E-9A56-934D-5E98-4469AFFC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16" y="2668772"/>
            <a:ext cx="4561368" cy="152045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65F4DE-ECF1-4499-B239-C1D8FEAF3FC0}"/>
              </a:ext>
            </a:extLst>
          </p:cNvPr>
          <p:cNvSpPr txBox="1"/>
          <p:nvPr/>
        </p:nvSpPr>
        <p:spPr>
          <a:xfrm>
            <a:off x="4678135" y="1899331"/>
            <a:ext cx="28357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405999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2"/>
            <a:ext cx="12192000" cy="5080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462008" y="134655"/>
            <a:ext cx="3554692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CANALES DE ATENCIÓN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54875AB3-24D7-47DA-B685-1D53A80837B4}"/>
              </a:ext>
            </a:extLst>
          </p:cNvPr>
          <p:cNvSpPr txBox="1"/>
          <p:nvPr/>
        </p:nvSpPr>
        <p:spPr>
          <a:xfrm>
            <a:off x="487118" y="2216901"/>
            <a:ext cx="23488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CONTACT CENTER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Llamadas, chat, videollamada 7*24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109C0991-F6B7-4C0E-B870-7C7231D00B8D}"/>
              </a:ext>
            </a:extLst>
          </p:cNvPr>
          <p:cNvSpPr txBox="1"/>
          <p:nvPr/>
        </p:nvSpPr>
        <p:spPr>
          <a:xfrm>
            <a:off x="4287066" y="2205304"/>
            <a:ext cx="3068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 PQR a través de la página web Bogotá te escucha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97E69F3D-1AB9-44DA-B418-31D0860B676A}"/>
              </a:ext>
            </a:extLst>
          </p:cNvPr>
          <p:cNvSpPr txBox="1"/>
          <p:nvPr/>
        </p:nvSpPr>
        <p:spPr>
          <a:xfrm>
            <a:off x="8162772" y="2193676"/>
            <a:ext cx="3498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 de algunas tipologías de solicitudes por correo electrónico.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Acuerdos de pago y recuperación de consumos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BF473C00-1E01-4548-893C-7750BDFF5D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74" y="963089"/>
            <a:ext cx="1207893" cy="1207893"/>
          </a:xfrm>
          <a:prstGeom prst="rect">
            <a:avLst/>
          </a:prstGeom>
          <a:ln>
            <a:noFill/>
          </a:ln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CC619B95-0F2A-4998-B493-4D2739B51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317" y="1038847"/>
            <a:ext cx="1248606" cy="1248606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A76239A4-CDDA-4B52-AB6C-93B3B5DE5D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453" y="963089"/>
            <a:ext cx="1207893" cy="1207893"/>
          </a:xfrm>
          <a:prstGeom prst="rect">
            <a:avLst/>
          </a:prstGeom>
        </p:spPr>
      </p:pic>
      <p:sp>
        <p:nvSpPr>
          <p:cNvPr id="105" name="CuadroTexto 104">
            <a:extLst>
              <a:ext uri="{FF2B5EF4-FFF2-40B4-BE49-F238E27FC236}">
                <a16:creationId xmlns:a16="http://schemas.microsoft.com/office/drawing/2014/main" id="{AC16819A-F74D-4693-BEFF-AACAC778CFE1}"/>
              </a:ext>
            </a:extLst>
          </p:cNvPr>
          <p:cNvSpPr txBox="1"/>
          <p:nvPr/>
        </p:nvSpPr>
        <p:spPr>
          <a:xfrm>
            <a:off x="9466346" y="1151764"/>
            <a:ext cx="18651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CORREOS ELECTRONICOS CORPORATIVOS</a:t>
            </a:r>
          </a:p>
        </p:txBody>
      </p:sp>
      <p:pic>
        <p:nvPicPr>
          <p:cNvPr id="106" name="Picture 2" descr="Card image cap">
            <a:extLst>
              <a:ext uri="{FF2B5EF4-FFF2-40B4-BE49-F238E27FC236}">
                <a16:creationId xmlns:a16="http://schemas.microsoft.com/office/drawing/2014/main" id="{8D474972-E5A2-486D-AE4F-D71AE89A3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2762" y="1325825"/>
            <a:ext cx="1355859" cy="5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CuadroTexto 106">
            <a:extLst>
              <a:ext uri="{FF2B5EF4-FFF2-40B4-BE49-F238E27FC236}">
                <a16:creationId xmlns:a16="http://schemas.microsoft.com/office/drawing/2014/main" id="{6D8BD4D9-1A12-435D-BD3C-99B2C69F696B}"/>
              </a:ext>
            </a:extLst>
          </p:cNvPr>
          <p:cNvSpPr txBox="1"/>
          <p:nvPr/>
        </p:nvSpPr>
        <p:spPr>
          <a:xfrm>
            <a:off x="428102" y="4560215"/>
            <a:ext cx="355469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CLIENTES PREFERENCIALES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por un staff de Profesionales quienes recepcionan y atienden las solicitudes de Grandes consumidores y entidades oficiales por diversos canales corporativos para tal fin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74FF990-F000-40EA-9DB3-7FD87CB3CF81}"/>
              </a:ext>
            </a:extLst>
          </p:cNvPr>
          <p:cNvSpPr txBox="1"/>
          <p:nvPr/>
        </p:nvSpPr>
        <p:spPr>
          <a:xfrm>
            <a:off x="6244045" y="4452493"/>
            <a:ext cx="58733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ATENCIÓN PRESENCIAL</a:t>
            </a:r>
          </a:p>
          <a:p>
            <a:pPr algn="just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SuperCADE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Suba - CAD - 20 de Julio – Engativá – Manitas – Bosa - Américas. </a:t>
            </a:r>
          </a:p>
          <a:p>
            <a:pPr algn="just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CADE: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Servitá - Santa Lucía – Santa Helenita</a:t>
            </a:r>
          </a:p>
          <a:p>
            <a:pPr algn="just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Atención: 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 Niza Zona 1, Punto de Atención San Diego Zona 2,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Nariño Zona 3, 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Atención San Benito Zona 4, Punto de Atención UNISUR  y Centro Comercial Soacha Parque zona 5.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B1D37F8B-D436-4428-A96D-FD0A589B89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829" y="3202935"/>
            <a:ext cx="1207893" cy="1207893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1B185A44-108B-4543-BB36-C0E23A5CFD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74" y="3405712"/>
            <a:ext cx="1154503" cy="11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2"/>
            <a:ext cx="12192000" cy="5080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462008" y="134655"/>
            <a:ext cx="3554692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CANALES DE ATENCIÓN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CDDBBDC5-B11F-4AD9-8116-3227B2879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15028"/>
              </p:ext>
            </p:extLst>
          </p:nvPr>
        </p:nvGraphicFramePr>
        <p:xfrm>
          <a:off x="3486307" y="951158"/>
          <a:ext cx="4301814" cy="3623447"/>
        </p:xfrm>
        <a:graphic>
          <a:graphicData uri="http://schemas.openxmlformats.org/drawingml/2006/table">
            <a:tbl>
              <a:tblPr/>
              <a:tblGrid>
                <a:gridCol w="476069">
                  <a:extLst>
                    <a:ext uri="{9D8B030D-6E8A-4147-A177-3AD203B41FA5}">
                      <a16:colId xmlns:a16="http://schemas.microsoft.com/office/drawing/2014/main" val="3219439665"/>
                    </a:ext>
                  </a:extLst>
                </a:gridCol>
                <a:gridCol w="1305848">
                  <a:extLst>
                    <a:ext uri="{9D8B030D-6E8A-4147-A177-3AD203B41FA5}">
                      <a16:colId xmlns:a16="http://schemas.microsoft.com/office/drawing/2014/main" val="591411118"/>
                    </a:ext>
                  </a:extLst>
                </a:gridCol>
                <a:gridCol w="1131530">
                  <a:extLst>
                    <a:ext uri="{9D8B030D-6E8A-4147-A177-3AD203B41FA5}">
                      <a16:colId xmlns:a16="http://schemas.microsoft.com/office/drawing/2014/main" val="839609864"/>
                    </a:ext>
                  </a:extLst>
                </a:gridCol>
                <a:gridCol w="1388367">
                  <a:extLst>
                    <a:ext uri="{9D8B030D-6E8A-4147-A177-3AD203B41FA5}">
                      <a16:colId xmlns:a16="http://schemas.microsoft.com/office/drawing/2014/main" val="160819133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 PROPIOS ATENCIÓN PRESENCIAL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20912"/>
                  </a:ext>
                </a:extLst>
              </a:tr>
              <a:tr h="32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83967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Niza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 SUBA 118-53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73033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San Diego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7 # 33 - 53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389511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Centro Nariño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 22C # 40 - 99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33249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San Benito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19 C No.55-64/72 sur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20988"/>
                  </a:ext>
                </a:extLst>
              </a:tr>
              <a:tr h="1103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 de Atención UNISUR</a:t>
                      </a:r>
                    </a:p>
                    <a:p>
                      <a:pPr algn="l" rtl="0" fontAlgn="ctr"/>
                      <a:endParaRPr lang="es-MX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es-MX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s-CO" sz="8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Comercial Soacha parque </a:t>
                      </a:r>
                      <a:endParaRPr lang="es-MX" sz="8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4 No. 28 -10 (Soacha)</a:t>
                      </a:r>
                    </a:p>
                    <a:p>
                      <a:pPr marL="0" algn="l" defTabSz="914400" rtl="0" eaLnBrk="1" fontAlgn="ctr" latinLnBrk="0" hangingPunct="1"/>
                      <a:endParaRPr lang="es-CO" sz="8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es-CO" sz="8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s-CO" sz="8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Carrera 7 No. 12 - 42 Local 258 (Soacha)</a:t>
                      </a:r>
                    </a:p>
                    <a:p>
                      <a:pPr algn="l" rtl="0" fontAlgn="ctr"/>
                      <a:endParaRPr lang="es-CO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es-CO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Horario: Lunes a viernes de 8:00 am a 4:30pm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11433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5261ACAA-53AD-443F-9B84-93CEEA5DBF7C}"/>
              </a:ext>
            </a:extLst>
          </p:cNvPr>
          <p:cNvSpPr txBox="1"/>
          <p:nvPr/>
        </p:nvSpPr>
        <p:spPr>
          <a:xfrm>
            <a:off x="3537487" y="4765580"/>
            <a:ext cx="41086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Actualmente la EAAB-ESP tiene 6 puntos propios funcionando.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latin typeface="Century Gothic" panose="020B0502020202020204" pitchFamily="34" charset="0"/>
              </a:rPr>
              <a:t>También tiene presencia en 10 puntos de la Red CADE</a:t>
            </a:r>
          </a:p>
          <a:p>
            <a:endParaRPr lang="es-CO" sz="1400" b="1" dirty="0"/>
          </a:p>
          <a:p>
            <a:endParaRPr lang="es-CO" sz="1400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71708AB-FE51-482E-A257-5DB09FC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78152"/>
              </p:ext>
            </p:extLst>
          </p:nvPr>
        </p:nvGraphicFramePr>
        <p:xfrm>
          <a:off x="8117577" y="951158"/>
          <a:ext cx="3961212" cy="5080843"/>
        </p:xfrm>
        <a:graphic>
          <a:graphicData uri="http://schemas.openxmlformats.org/drawingml/2006/table">
            <a:tbl>
              <a:tblPr/>
              <a:tblGrid>
                <a:gridCol w="477783">
                  <a:extLst>
                    <a:ext uri="{9D8B030D-6E8A-4147-A177-3AD203B41FA5}">
                      <a16:colId xmlns:a16="http://schemas.microsoft.com/office/drawing/2014/main" val="1861079356"/>
                    </a:ext>
                  </a:extLst>
                </a:gridCol>
                <a:gridCol w="1386317">
                  <a:extLst>
                    <a:ext uri="{9D8B030D-6E8A-4147-A177-3AD203B41FA5}">
                      <a16:colId xmlns:a16="http://schemas.microsoft.com/office/drawing/2014/main" val="3419413403"/>
                    </a:ext>
                  </a:extLst>
                </a:gridCol>
                <a:gridCol w="1048556">
                  <a:extLst>
                    <a:ext uri="{9D8B030D-6E8A-4147-A177-3AD203B41FA5}">
                      <a16:colId xmlns:a16="http://schemas.microsoft.com/office/drawing/2014/main" val="3076891935"/>
                    </a:ext>
                  </a:extLst>
                </a:gridCol>
                <a:gridCol w="1048556">
                  <a:extLst>
                    <a:ext uri="{9D8B030D-6E8A-4147-A177-3AD203B41FA5}">
                      <a16:colId xmlns:a16="http://schemas.microsoft.com/office/drawing/2014/main" val="1995726054"/>
                    </a:ext>
                  </a:extLst>
                </a:gridCol>
              </a:tblGrid>
              <a:tr h="15998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RED CADES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92773"/>
                  </a:ext>
                </a:extLst>
              </a:tr>
              <a:tr h="159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Sedes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Dirección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Horario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48458"/>
                  </a:ext>
                </a:extLst>
              </a:tr>
              <a:tr h="23997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SUBA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CL 45 103B 90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81859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51524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CADE SERVITA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Calle 165 #7-39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65696"/>
                  </a:ext>
                </a:extLst>
              </a:tr>
              <a:tr h="47994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CAD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AK 30 No. 25-90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16190"/>
                  </a:ext>
                </a:extLst>
              </a:tr>
              <a:tr h="214282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08081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ENGATIVA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Tv 113b # 66-54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7177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91697"/>
                  </a:ext>
                </a:extLst>
              </a:tr>
              <a:tr h="407950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s-CO" sz="8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CADE SANTA HELENITA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Carrera 84 Bis No. 71B - 53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90488"/>
                  </a:ext>
                </a:extLst>
              </a:tr>
              <a:tr h="23997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20 JULIO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KR 5A 30C 20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59999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49770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MANITAS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Carrera 18 L 70 B-50 SUR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2336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15092"/>
                  </a:ext>
                </a:extLst>
              </a:tr>
              <a:tr h="3599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CADE SANTA LUCIA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Av. Caracas No. 41B – 30 sur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88083"/>
                  </a:ext>
                </a:extLst>
              </a:tr>
              <a:tr h="2399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091" marR="7091" marT="70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BOSA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AC 57R SUR 72D 12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0460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67027"/>
                  </a:ext>
                </a:extLst>
              </a:tr>
              <a:tr h="239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SUPERCADE AMERICAS</a:t>
                      </a:r>
                    </a:p>
                  </a:txBody>
                  <a:tcPr marL="7091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AK 86 43 55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8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Lunes a viernes de 7:00 a.m. a 4:00 p.m.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7427"/>
                  </a:ext>
                </a:extLst>
              </a:tr>
              <a:tr h="2479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Sábados de 8:00 a.m. a 12 m.</a:t>
                      </a:r>
                    </a:p>
                  </a:txBody>
                  <a:tcPr marL="63823" marR="7091" marT="70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24163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7D2B22ED-DC8A-40E2-94D3-37A22F01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" y="870859"/>
            <a:ext cx="3335725" cy="50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462006" y="134655"/>
            <a:ext cx="6156507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PQRS 2023 – 2024 CORTE ENERO - MAYO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C8E30D-FA31-4A0F-A9F8-2F8EEE6FFFB9}"/>
              </a:ext>
            </a:extLst>
          </p:cNvPr>
          <p:cNvSpPr txBox="1"/>
          <p:nvPr/>
        </p:nvSpPr>
        <p:spPr>
          <a:xfrm>
            <a:off x="8803392" y="2413337"/>
            <a:ext cx="3144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En esta gráfica se ve el comportamiento total de las Peticiones, Quejas, Reclamos, Recursos, Fallos de Recursos de la SSPD y Solicitudes; lo anterior con corte al mes de </a:t>
            </a:r>
            <a:r>
              <a:rPr lang="es-CO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mayo</a:t>
            </a:r>
            <a:r>
              <a:rPr lang="es-CO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para los años 2023 y 2024.</a:t>
            </a:r>
          </a:p>
          <a:p>
            <a:pPr algn="just"/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49A87D-B37A-4A10-81F3-9578D394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2223"/>
            <a:ext cx="5380600" cy="55902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E486FE-8717-4CC2-A07A-4B021CBE5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905" y="965285"/>
            <a:ext cx="2842307" cy="45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95794" y="134655"/>
            <a:ext cx="10589623" cy="269094"/>
          </a:xfrm>
          <a:prstGeom prst="rect">
            <a:avLst/>
          </a:prstGeom>
        </p:spPr>
        <p:txBody>
          <a:bodyPr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0258245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LINEAL PQRS 2023 – 2024 CORTE ENERO - MAYO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E1603E-ABA2-4C37-997F-0E6CD3970B0D}"/>
              </a:ext>
            </a:extLst>
          </p:cNvPr>
          <p:cNvSpPr txBox="1"/>
          <p:nvPr/>
        </p:nvSpPr>
        <p:spPr>
          <a:xfrm>
            <a:off x="95794" y="2495832"/>
            <a:ext cx="2157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Century Gothic" panose="020B0502020202020204" pitchFamily="34" charset="0"/>
                <a:cs typeface="Calibri" panose="020F0502020204030204" pitchFamily="34" charset="0"/>
              </a:rPr>
              <a:t>En estas gráficas se visualiza el comparativo de las PQRS años 2023 v/s 2024. Específicamente en las Solicitudes y en los Reclamos se evidencian un aumento importante en el acumulado del año con corte al mes de mayo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3F1AE-1C1A-49D0-BDCB-253903BE7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94" y="859228"/>
            <a:ext cx="9638054" cy="51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382103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Y ACTIVIDAD CORTE ENERO - MAYO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3673D8-AD00-46E5-8435-4B78201F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646"/>
            <a:ext cx="9156925" cy="29394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D083F3-45CF-4F0B-B0D6-FAC321507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230" y="3429000"/>
            <a:ext cx="7946434" cy="25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382103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Y ACTIVIDAD CORTE ENERO - MAYO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FEB9C3-F010-4D7C-9E48-9B9512978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" y="541312"/>
            <a:ext cx="8464731" cy="31042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4E0260-E1F6-4DEC-846E-90EF3048F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48" y="3664311"/>
            <a:ext cx="7902143" cy="23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382103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Y ACTIVIDAD CORTE ENERO - MAYO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96B186-BBE4-413B-9491-0C554C7A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" y="541326"/>
            <a:ext cx="9441136" cy="24845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051728-9FEF-415F-A419-C05545A3C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748" y="3044646"/>
            <a:ext cx="7407949" cy="29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9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A402F1-E5EB-44EE-9D3E-E3AFFFB214E5}"/>
              </a:ext>
            </a:extLst>
          </p:cNvPr>
          <p:cNvSpPr txBox="1">
            <a:spLocks/>
          </p:cNvSpPr>
          <p:nvPr/>
        </p:nvSpPr>
        <p:spPr>
          <a:xfrm>
            <a:off x="314553" y="134655"/>
            <a:ext cx="9144000" cy="9013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5095"/>
              </a:solidFill>
              <a:latin typeface="Century Gothic"/>
              <a:cs typeface="Calibri Light"/>
            </a:endParaRPr>
          </a:p>
          <a:p>
            <a:endParaRPr lang="en-US" sz="3600" dirty="0">
              <a:solidFill>
                <a:srgbClr val="005095"/>
              </a:solidFill>
              <a:cs typeface="Calibri Light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CE669E9-A7BA-4DA6-81A8-92752A07345F}"/>
              </a:ext>
            </a:extLst>
          </p:cNvPr>
          <p:cNvSpPr/>
          <p:nvPr/>
        </p:nvSpPr>
        <p:spPr>
          <a:xfrm>
            <a:off x="0" y="-2921"/>
            <a:ext cx="12192000" cy="525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CDEC8199-BAA1-4A7F-A2E8-C87A608ABE57}"/>
              </a:ext>
            </a:extLst>
          </p:cNvPr>
          <p:cNvSpPr txBox="1">
            <a:spLocks/>
          </p:cNvSpPr>
          <p:nvPr/>
        </p:nvSpPr>
        <p:spPr>
          <a:xfrm>
            <a:off x="0" y="115844"/>
            <a:ext cx="11965577" cy="2879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 Black" panose="020B0604020202020204" pitchFamily="34" charset="0"/>
                <a:ea typeface="+mj-lt"/>
                <a:cs typeface="Arial Black" panose="020B0604020202020204" pitchFamily="34" charset="0"/>
              </a:rPr>
              <a:t>COMPORTAMIENTO PQRS POR CLASE DE USO CORTE ENERO - MAYO</a:t>
            </a:r>
            <a:endParaRPr lang="en-US" sz="2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B5D85E-CE0A-409D-BCC9-DACEB7198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8" y="641280"/>
            <a:ext cx="7216956" cy="53996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B53D19-F2A8-4A41-B3C0-70F1307EB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665" y="1035973"/>
            <a:ext cx="3430431" cy="46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22884</TotalTime>
  <Words>1183</Words>
  <Application>Microsoft Office PowerPoint</Application>
  <PresentationFormat>Panorámica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Vasquez Balanta</dc:creator>
  <cp:lastModifiedBy>Hugo Mauricio D Vivero Rodriguez</cp:lastModifiedBy>
  <cp:revision>299</cp:revision>
  <cp:lastPrinted>2024-01-15T18:50:11Z</cp:lastPrinted>
  <dcterms:created xsi:type="dcterms:W3CDTF">2020-08-10T12:19:35Z</dcterms:created>
  <dcterms:modified xsi:type="dcterms:W3CDTF">2024-06-13T16:20:29Z</dcterms:modified>
</cp:coreProperties>
</file>