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74" r:id="rId3"/>
    <p:sldId id="297" r:id="rId4"/>
    <p:sldId id="298" r:id="rId5"/>
    <p:sldId id="300" r:id="rId6"/>
    <p:sldId id="301" r:id="rId7"/>
    <p:sldId id="307" r:id="rId8"/>
    <p:sldId id="308" r:id="rId9"/>
    <p:sldId id="309" r:id="rId10"/>
    <p:sldId id="304" r:id="rId11"/>
    <p:sldId id="305" r:id="rId12"/>
    <p:sldId id="310" r:id="rId13"/>
    <p:sldId id="265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 Vasquez Balanta" initials="EVB" lastIdx="1" clrIdx="0">
    <p:extLst>
      <p:ext uri="{19B8F6BF-5375-455C-9EA6-DF929625EA0E}">
        <p15:presenceInfo xmlns:p15="http://schemas.microsoft.com/office/powerpoint/2012/main" userId="20e1d2fb25cbd9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5B5A8E-410D-4FB7-9F4A-6E69CA2C16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545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9EC7EA2-C2DF-2AEC-CC78-8957E215E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429" y="5355237"/>
            <a:ext cx="3817142" cy="8531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6F99864-D834-9CC9-4058-1EC20F9024F0}"/>
              </a:ext>
            </a:extLst>
          </p:cNvPr>
          <p:cNvSpPr txBox="1"/>
          <p:nvPr/>
        </p:nvSpPr>
        <p:spPr>
          <a:xfrm>
            <a:off x="478631" y="1371724"/>
            <a:ext cx="66026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es-CO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EMPRESA DE ACUEDUCTO Y ALCANTARILLADO DE BOGOTÁ E.S.P.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0B1B100-A22F-A76A-6DF2-BE31962D95C1}"/>
              </a:ext>
            </a:extLst>
          </p:cNvPr>
          <p:cNvSpPr txBox="1"/>
          <p:nvPr/>
        </p:nvSpPr>
        <p:spPr>
          <a:xfrm>
            <a:off x="7559916" y="1525613"/>
            <a:ext cx="41534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O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CERCA DE NUESTROS USUARIOS</a:t>
            </a:r>
          </a:p>
          <a:p>
            <a:pPr>
              <a:lnSpc>
                <a:spcPts val="2400"/>
              </a:lnSpc>
            </a:pPr>
            <a:r>
              <a:rPr lang="es-CO" sz="24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CONSOLIDADO PQRS MES DE </a:t>
            </a:r>
            <a:r>
              <a:rPr lang="es-CO" sz="24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 2024</a:t>
            </a:r>
          </a:p>
        </p:txBody>
      </p:sp>
    </p:spTree>
    <p:extLst>
      <p:ext uri="{BB962C8B-B14F-4D97-AF65-F5344CB8AC3E}">
        <p14:creationId xmlns:p14="http://schemas.microsoft.com/office/powerpoint/2010/main" val="1159156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CE669E9-A7BA-4DA6-81A8-92752A07345F}"/>
              </a:ext>
            </a:extLst>
          </p:cNvPr>
          <p:cNvSpPr/>
          <p:nvPr/>
        </p:nvSpPr>
        <p:spPr>
          <a:xfrm>
            <a:off x="0" y="-2921"/>
            <a:ext cx="12192000" cy="5254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CDEC8199-BAA1-4A7F-A2E8-C87A608ABE57}"/>
              </a:ext>
            </a:extLst>
          </p:cNvPr>
          <p:cNvSpPr txBox="1">
            <a:spLocks/>
          </p:cNvSpPr>
          <p:nvPr/>
        </p:nvSpPr>
        <p:spPr>
          <a:xfrm>
            <a:off x="0" y="115844"/>
            <a:ext cx="9831979" cy="28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ea typeface="+mj-lt"/>
                <a:cs typeface="Arial Black" panose="020B0604020202020204" pitchFamily="34" charset="0"/>
              </a:rPr>
              <a:t>COMPORTAMIENTO CANALES DE ATENCIÓN CORTE ENERO - JUNIO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A31B428-81F9-4B7B-95F5-AC1745495CFE}"/>
              </a:ext>
            </a:extLst>
          </p:cNvPr>
          <p:cNvSpPr txBox="1"/>
          <p:nvPr/>
        </p:nvSpPr>
        <p:spPr>
          <a:xfrm>
            <a:off x="10028950" y="1921335"/>
            <a:ext cx="206393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>
                <a:latin typeface="Century Gothic" panose="020B0502020202020204" pitchFamily="34" charset="0"/>
              </a:rPr>
              <a:t>*Es importante aclarar que los datos del canal telefónico son todos aquellos que ameritan generación de contacto en Sistema de Información Comercial.</a:t>
            </a:r>
          </a:p>
          <a:p>
            <a:pPr algn="just"/>
            <a:r>
              <a:rPr lang="es-MX" sz="1100" dirty="0">
                <a:latin typeface="Century Gothic" panose="020B0502020202020204" pitchFamily="34" charset="0"/>
              </a:rPr>
              <a:t>No todas las llamadas que entran a la línea 116 son registradas en SAP, ejemplo horarios de atención, datos de apertura de caminatas ecológicas, etc. </a:t>
            </a:r>
            <a:endParaRPr lang="es-CO" sz="1100" dirty="0">
              <a:latin typeface="Century Gothic" panose="020B0502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C963B4E-07D7-4D50-89D4-C9B51AF737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442" y="4643557"/>
            <a:ext cx="808011" cy="8080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46FB8D9-3A88-4CAA-8147-DAAD1963E6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087" y="4643557"/>
            <a:ext cx="401695" cy="40169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475233C-D059-48CA-8E6C-F210AFA4C9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3782" y="5045252"/>
            <a:ext cx="320564" cy="32056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7DD0056-51F0-47A8-B620-F2265C0952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0599" y="5451568"/>
            <a:ext cx="319058" cy="3190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D2E1EED-47EC-4870-AD0C-AC27C6D174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06" y="785883"/>
            <a:ext cx="9419547" cy="520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8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CE669E9-A7BA-4DA6-81A8-92752A07345F}"/>
              </a:ext>
            </a:extLst>
          </p:cNvPr>
          <p:cNvSpPr/>
          <p:nvPr/>
        </p:nvSpPr>
        <p:spPr>
          <a:xfrm>
            <a:off x="0" y="-2921"/>
            <a:ext cx="12192000" cy="5254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CDEC8199-BAA1-4A7F-A2E8-C87A608ABE57}"/>
              </a:ext>
            </a:extLst>
          </p:cNvPr>
          <p:cNvSpPr txBox="1">
            <a:spLocks/>
          </p:cNvSpPr>
          <p:nvPr/>
        </p:nvSpPr>
        <p:spPr>
          <a:xfrm>
            <a:off x="1" y="115844"/>
            <a:ext cx="6487886" cy="28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ea typeface="+mj-lt"/>
                <a:cs typeface="Arial Black" panose="020B0604020202020204" pitchFamily="34" charset="0"/>
              </a:rPr>
              <a:t>INFORMACIÓN DE INTERÉS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AC7C8D-10D8-433A-B15B-9BDF64E22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447" y="582248"/>
            <a:ext cx="6238875" cy="187642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EC2ED9BF-90F3-4E1F-B6BB-B8528865A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31" y="2223169"/>
            <a:ext cx="1202653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La empresa bogotana recibió de </a:t>
            </a:r>
            <a:r>
              <a:rPr kumimoji="0" lang="es-CO" altLang="es-CO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Andesco</a:t>
            </a:r>
            <a:r>
              <a:rPr kumimoji="0" lang="es-CO" altLang="es-CO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, el gremio que reúne a las empresas de servicios públicos domiciliarios de Colombia, el Gran Premio </a:t>
            </a:r>
            <a:r>
              <a:rPr kumimoji="0" lang="es-CO" altLang="es-CO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Andesco</a:t>
            </a:r>
            <a:r>
              <a:rPr kumimoji="0" lang="es-CO" altLang="es-CO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a la Sostenibilidad.</a:t>
            </a:r>
            <a: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Además, reconoció las prácticas del Acueducto de Bogotá relacionadas con equidad de género y entorno de mercado.</a:t>
            </a:r>
            <a: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sz="1200" dirty="0">
                <a:latin typeface="Century Gothic" panose="020B0502020202020204" pitchFamily="34" charset="0"/>
              </a:rPr>
              <a:t>La Empresa de Acueducto y Alcantarillado de Bogotá (EAAB) fue ganadora, entre 121 instituciones, del gran premio </a:t>
            </a:r>
            <a:r>
              <a:rPr lang="es-MX" sz="1200" dirty="0" err="1">
                <a:latin typeface="Century Gothic" panose="020B0502020202020204" pitchFamily="34" charset="0"/>
              </a:rPr>
              <a:t>Andesco</a:t>
            </a:r>
            <a:r>
              <a:rPr lang="es-MX" sz="1200" dirty="0">
                <a:latin typeface="Century Gothic" panose="020B0502020202020204" pitchFamily="34" charset="0"/>
              </a:rPr>
              <a:t> a la sostenibilidad 2024 reconociendo el aporte de la Empresa a la consecución de los Objetivos de Desarrollo Sostenible -ODS 3 “Salud y bienestar”, ODS 6 “Agua limpia y saneamiento”, ODS 10 “Reducción de las desigualdades”, ODS 12 “Producción y consumo responsable”, ODS 13 “Acción por el clima” y ODS 17 “Alianzas para los objetivos”.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CO" sz="1200" dirty="0"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sz="1200" dirty="0">
                <a:latin typeface="Century Gothic" panose="020B0502020202020204" pitchFamily="34" charset="0"/>
              </a:rPr>
              <a:t>En </a:t>
            </a:r>
            <a:r>
              <a:rPr lang="es-MX" sz="1200" b="1" dirty="0">
                <a:latin typeface="Century Gothic" panose="020B0502020202020204" pitchFamily="34" charset="0"/>
              </a:rPr>
              <a:t>entorno de mercado</a:t>
            </a:r>
            <a:r>
              <a:rPr lang="es-MX" sz="1200" dirty="0">
                <a:latin typeface="Century Gothic" panose="020B0502020202020204" pitchFamily="34" charset="0"/>
              </a:rPr>
              <a:t>, la EAAB se destacó con la iniciativa "Atención con accesibilidad para población con discapacidad física, auditiva o visual”, una apuesta empresarial por la transformación digital de los procesos orientados al servicio al ciudadano.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CO" sz="1200" dirty="0"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sz="1200" dirty="0">
                <a:latin typeface="Century Gothic" panose="020B0502020202020204" pitchFamily="34" charset="0"/>
              </a:rPr>
              <a:t>Este año, la EAAB se alzó también con el premio en la categoría especial</a:t>
            </a:r>
            <a:r>
              <a:rPr lang="es-MX" sz="1200" b="1" dirty="0">
                <a:latin typeface="Century Gothic" panose="020B0502020202020204" pitchFamily="34" charset="0"/>
              </a:rPr>
              <a:t> Equidad de Género</a:t>
            </a:r>
            <a:r>
              <a:rPr lang="es-MX" sz="1200" dirty="0">
                <a:latin typeface="Century Gothic" panose="020B0502020202020204" pitchFamily="34" charset="0"/>
              </a:rPr>
              <a:t> con la iniciativa "Somos agua de todos los colores”, un proceso de transformación cultural orientado a la inclusión, la igualdad y la diversidad de género.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DF7FB74-3F88-4A6B-B39C-22E65E6996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0160" y="4852391"/>
            <a:ext cx="2895599" cy="16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04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CE669E9-A7BA-4DA6-81A8-92752A07345F}"/>
              </a:ext>
            </a:extLst>
          </p:cNvPr>
          <p:cNvSpPr/>
          <p:nvPr/>
        </p:nvSpPr>
        <p:spPr>
          <a:xfrm>
            <a:off x="0" y="-2921"/>
            <a:ext cx="12192000" cy="5254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CDEC8199-BAA1-4A7F-A2E8-C87A608ABE57}"/>
              </a:ext>
            </a:extLst>
          </p:cNvPr>
          <p:cNvSpPr txBox="1">
            <a:spLocks/>
          </p:cNvSpPr>
          <p:nvPr/>
        </p:nvSpPr>
        <p:spPr>
          <a:xfrm>
            <a:off x="1" y="115844"/>
            <a:ext cx="6487886" cy="28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ea typeface="+mj-lt"/>
                <a:cs typeface="Arial Black" panose="020B0604020202020204" pitchFamily="34" charset="0"/>
              </a:rPr>
              <a:t>INFORMACIÓN DE INTERÉS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86534B-1246-4632-BC0D-DBCCB23A9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443" y="541325"/>
            <a:ext cx="6257925" cy="172402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401541A-80F7-4161-B8AD-0964C0F417DD}"/>
              </a:ext>
            </a:extLst>
          </p:cNvPr>
          <p:cNvSpPr txBox="1"/>
          <p:nvPr/>
        </p:nvSpPr>
        <p:spPr>
          <a:xfrm>
            <a:off x="314553" y="2435620"/>
            <a:ext cx="1180011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s-MX" sz="1400" dirty="0">
                <a:latin typeface="Century Gothic" panose="020B0502020202020204" pitchFamily="34" charset="0"/>
              </a:rPr>
              <a:t>Ante dudas de algunos usuarios, la Empresa de Acueducto y Alcantarillado de Bogotá (EAAB) se permite aclarar lo siguiente: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La Empresa de Acueducto y Alcantarillado de Bogotá (EAAB) junto con algunos operadores de aseo de la capital, brindan a 950 mil usuarios la facilidad de recibir el cobro de ambos servicios en la misma factura del agua.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En este proceso, los operadores entregan mensualmente a la EAAB el cobro de la recolección de basura, barrido y limpieza para que se incluya dentro de la factura del agua y se realice el recaudo.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La EAAB aplica los cobros de sus servicios mediante ciclos de facturación que varían cada 58 a 62 días. Al tiempo, los operadores de aseo lo hacen cada 30 días.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Esta situación genera que cada dos años en promedio se refleje en las facturas por concepto de aseo un cobro de solo 30 días y no de 60 días.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Esta es la razón por lo que algunos usuarios vieron reflejado en el periodo anterior de facturación el cobro de un solo mes del servicio de aseo, y por 60 días en la factura que les está llegando o llegará en las próximas vigencias.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Es importante aclarar que esta armonización en los días cobrados por aseo, no representa errores ni sobrecostos para los usuarios.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Igualmente, la EAAB resalta que actualmente atiende a dos millones cuatrocientos mil usuarios en la capital, pero solo el 39% de estos usuarios reciben el cobro del aseo en la factura de agua y alcantarillado.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La EAAB dentro de su vocación de servicio y con el fin de aclarar las dudas de los usuarios habilitó sus puntos y canales de atención presencial y virtual los cuales estarán prestos a solucionar las inquietudes de la ciudadanía.</a:t>
            </a:r>
          </a:p>
        </p:txBody>
      </p:sp>
    </p:spTree>
    <p:extLst>
      <p:ext uri="{BB962C8B-B14F-4D97-AF65-F5344CB8AC3E}">
        <p14:creationId xmlns:p14="http://schemas.microsoft.com/office/powerpoint/2010/main" val="1195615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F6857C6-A808-0E50-EA85-0BF89A409A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1DA6A0E-9A56-934D-5E98-4469AFFCE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316" y="2668772"/>
            <a:ext cx="4561368" cy="152045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065F4DE-ECF1-4499-B239-C1D8FEAF3FC0}"/>
              </a:ext>
            </a:extLst>
          </p:cNvPr>
          <p:cNvSpPr txBox="1"/>
          <p:nvPr/>
        </p:nvSpPr>
        <p:spPr>
          <a:xfrm>
            <a:off x="4678135" y="1899331"/>
            <a:ext cx="28357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CO" sz="4400" b="1" dirty="0"/>
          </a:p>
        </p:txBody>
      </p:sp>
    </p:spTree>
    <p:extLst>
      <p:ext uri="{BB962C8B-B14F-4D97-AF65-F5344CB8AC3E}">
        <p14:creationId xmlns:p14="http://schemas.microsoft.com/office/powerpoint/2010/main" val="4059993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CE669E9-A7BA-4DA6-81A8-92752A07345F}"/>
              </a:ext>
            </a:extLst>
          </p:cNvPr>
          <p:cNvSpPr/>
          <p:nvPr/>
        </p:nvSpPr>
        <p:spPr>
          <a:xfrm>
            <a:off x="0" y="-2922"/>
            <a:ext cx="12192000" cy="5080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CDEC8199-BAA1-4A7F-A2E8-C87A608ABE57}"/>
              </a:ext>
            </a:extLst>
          </p:cNvPr>
          <p:cNvSpPr txBox="1">
            <a:spLocks/>
          </p:cNvSpPr>
          <p:nvPr/>
        </p:nvSpPr>
        <p:spPr>
          <a:xfrm>
            <a:off x="462008" y="134655"/>
            <a:ext cx="3554692" cy="28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ea typeface="+mj-lt"/>
                <a:cs typeface="Arial Black" panose="020B0604020202020204" pitchFamily="34" charset="0"/>
              </a:rPr>
              <a:t>CANALES DE ATENCIÓN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id="{54875AB3-24D7-47DA-B685-1D53A80837B4}"/>
              </a:ext>
            </a:extLst>
          </p:cNvPr>
          <p:cNvSpPr txBox="1"/>
          <p:nvPr/>
        </p:nvSpPr>
        <p:spPr>
          <a:xfrm>
            <a:off x="487118" y="2216901"/>
            <a:ext cx="23488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CONTACT CENTER</a:t>
            </a:r>
          </a:p>
          <a:p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Llamadas, chat, videollamada 7*24</a:t>
            </a: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109C0991-F6B7-4C0E-B870-7C7231D00B8D}"/>
              </a:ext>
            </a:extLst>
          </p:cNvPr>
          <p:cNvSpPr txBox="1"/>
          <p:nvPr/>
        </p:nvSpPr>
        <p:spPr>
          <a:xfrm>
            <a:off x="4287066" y="2205304"/>
            <a:ext cx="30686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WEB</a:t>
            </a:r>
          </a:p>
          <a:p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Recepción PQR a través de la página web Bogotá te escucha</a:t>
            </a: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97E69F3D-1AB9-44DA-B418-31D0860B676A}"/>
              </a:ext>
            </a:extLst>
          </p:cNvPr>
          <p:cNvSpPr txBox="1"/>
          <p:nvPr/>
        </p:nvSpPr>
        <p:spPr>
          <a:xfrm>
            <a:off x="8162772" y="2193676"/>
            <a:ext cx="34983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Recepción de algunas tipologías de solicitudes por correo electrónico.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Acuerdos de pago y recuperación de consumos</a:t>
            </a:r>
          </a:p>
        </p:txBody>
      </p:sp>
      <p:pic>
        <p:nvPicPr>
          <p:cNvPr id="102" name="Imagen 101">
            <a:extLst>
              <a:ext uri="{FF2B5EF4-FFF2-40B4-BE49-F238E27FC236}">
                <a16:creationId xmlns:a16="http://schemas.microsoft.com/office/drawing/2014/main" id="{BF473C00-1E01-4548-893C-7750BDFF5D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74" y="963089"/>
            <a:ext cx="1207893" cy="1207893"/>
          </a:xfrm>
          <a:prstGeom prst="rect">
            <a:avLst/>
          </a:prstGeom>
          <a:ln>
            <a:noFill/>
          </a:ln>
        </p:spPr>
      </p:pic>
      <p:pic>
        <p:nvPicPr>
          <p:cNvPr id="103" name="Imagen 102">
            <a:extLst>
              <a:ext uri="{FF2B5EF4-FFF2-40B4-BE49-F238E27FC236}">
                <a16:creationId xmlns:a16="http://schemas.microsoft.com/office/drawing/2014/main" id="{CC619B95-0F2A-4998-B493-4D2739B519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317" y="1038847"/>
            <a:ext cx="1248606" cy="1248606"/>
          </a:xfrm>
          <a:prstGeom prst="rect">
            <a:avLst/>
          </a:prstGeom>
        </p:spPr>
      </p:pic>
      <p:pic>
        <p:nvPicPr>
          <p:cNvPr id="104" name="Imagen 103">
            <a:extLst>
              <a:ext uri="{FF2B5EF4-FFF2-40B4-BE49-F238E27FC236}">
                <a16:creationId xmlns:a16="http://schemas.microsoft.com/office/drawing/2014/main" id="{A76239A4-CDDA-4B52-AB6C-93B3B5DE5D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453" y="963089"/>
            <a:ext cx="1207893" cy="1207893"/>
          </a:xfrm>
          <a:prstGeom prst="rect">
            <a:avLst/>
          </a:prstGeom>
        </p:spPr>
      </p:pic>
      <p:sp>
        <p:nvSpPr>
          <p:cNvPr id="105" name="CuadroTexto 104">
            <a:extLst>
              <a:ext uri="{FF2B5EF4-FFF2-40B4-BE49-F238E27FC236}">
                <a16:creationId xmlns:a16="http://schemas.microsoft.com/office/drawing/2014/main" id="{AC16819A-F74D-4693-BEFF-AACAC778CFE1}"/>
              </a:ext>
            </a:extLst>
          </p:cNvPr>
          <p:cNvSpPr txBox="1"/>
          <p:nvPr/>
        </p:nvSpPr>
        <p:spPr>
          <a:xfrm>
            <a:off x="9466346" y="1151764"/>
            <a:ext cx="18651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CORREOS ELECTRONICOS CORPORATIVOS</a:t>
            </a:r>
          </a:p>
        </p:txBody>
      </p:sp>
      <p:pic>
        <p:nvPicPr>
          <p:cNvPr id="106" name="Picture 2" descr="Card image cap">
            <a:extLst>
              <a:ext uri="{FF2B5EF4-FFF2-40B4-BE49-F238E27FC236}">
                <a16:creationId xmlns:a16="http://schemas.microsoft.com/office/drawing/2014/main" id="{8D474972-E5A2-486D-AE4F-D71AE89A3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2762" y="1325825"/>
            <a:ext cx="1355859" cy="52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CuadroTexto 106">
            <a:extLst>
              <a:ext uri="{FF2B5EF4-FFF2-40B4-BE49-F238E27FC236}">
                <a16:creationId xmlns:a16="http://schemas.microsoft.com/office/drawing/2014/main" id="{6D8BD4D9-1A12-435D-BD3C-99B2C69F696B}"/>
              </a:ext>
            </a:extLst>
          </p:cNvPr>
          <p:cNvSpPr txBox="1"/>
          <p:nvPr/>
        </p:nvSpPr>
        <p:spPr>
          <a:xfrm>
            <a:off x="428102" y="4560215"/>
            <a:ext cx="355469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CLIENTES PREFERENCIALES</a:t>
            </a:r>
          </a:p>
          <a:p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por un staff de Profesionales quienes recepcionan y atienden las solicitudes de Grandes consumidores y entidades oficiales por diversos canales corporativos para tal fin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B74FF990-F000-40EA-9DB3-7FD87CB3CF81}"/>
              </a:ext>
            </a:extLst>
          </p:cNvPr>
          <p:cNvSpPr txBox="1"/>
          <p:nvPr/>
        </p:nvSpPr>
        <p:spPr>
          <a:xfrm>
            <a:off x="6244045" y="4452493"/>
            <a:ext cx="58733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ATENCIÓN PRESENCIAL</a:t>
            </a:r>
          </a:p>
          <a:p>
            <a:pPr algn="just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SuperCADE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Suba - CAD - 20 de Julio – Engativá – Manitas – Bosa - Américas. </a:t>
            </a:r>
          </a:p>
          <a:p>
            <a:pPr algn="just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CADE: 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Servitá - Santa Lucía – Santa Helenita</a:t>
            </a:r>
          </a:p>
          <a:p>
            <a:pPr algn="just"/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 de Atención: </a:t>
            </a: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 Niza Zona 1, Punto de Atención San Diego Zona 2, 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Nariño Zona 3, </a:t>
            </a: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 de Atención San Benito Zona 4, Punto de Atención UNISUR  y Centro Comercial Soacha Parque zona 5.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9" name="Imagen 108">
            <a:extLst>
              <a:ext uri="{FF2B5EF4-FFF2-40B4-BE49-F238E27FC236}">
                <a16:creationId xmlns:a16="http://schemas.microsoft.com/office/drawing/2014/main" id="{B1D37F8B-D436-4428-A96D-FD0A589B897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829" y="3202935"/>
            <a:ext cx="1207893" cy="1207893"/>
          </a:xfrm>
          <a:prstGeom prst="rect">
            <a:avLst/>
          </a:prstGeom>
        </p:spPr>
      </p:pic>
      <p:pic>
        <p:nvPicPr>
          <p:cNvPr id="110" name="Imagen 109">
            <a:extLst>
              <a:ext uri="{FF2B5EF4-FFF2-40B4-BE49-F238E27FC236}">
                <a16:creationId xmlns:a16="http://schemas.microsoft.com/office/drawing/2014/main" id="{1B185A44-108B-4543-BB36-C0E23A5CFD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74" y="3405712"/>
            <a:ext cx="1154503" cy="115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6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CE669E9-A7BA-4DA6-81A8-92752A07345F}"/>
              </a:ext>
            </a:extLst>
          </p:cNvPr>
          <p:cNvSpPr/>
          <p:nvPr/>
        </p:nvSpPr>
        <p:spPr>
          <a:xfrm>
            <a:off x="0" y="-2922"/>
            <a:ext cx="12192000" cy="5080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CDEC8199-BAA1-4A7F-A2E8-C87A608ABE57}"/>
              </a:ext>
            </a:extLst>
          </p:cNvPr>
          <p:cNvSpPr txBox="1">
            <a:spLocks/>
          </p:cNvSpPr>
          <p:nvPr/>
        </p:nvSpPr>
        <p:spPr>
          <a:xfrm>
            <a:off x="462008" y="134655"/>
            <a:ext cx="3554692" cy="28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ea typeface="+mj-lt"/>
                <a:cs typeface="Arial Black" panose="020B0604020202020204" pitchFamily="34" charset="0"/>
              </a:rPr>
              <a:t>CANALES DE ATENCIÓN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CDDBBDC5-B11F-4AD9-8116-3227B2879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615028"/>
              </p:ext>
            </p:extLst>
          </p:nvPr>
        </p:nvGraphicFramePr>
        <p:xfrm>
          <a:off x="3486307" y="951158"/>
          <a:ext cx="4301814" cy="3623447"/>
        </p:xfrm>
        <a:graphic>
          <a:graphicData uri="http://schemas.openxmlformats.org/drawingml/2006/table">
            <a:tbl>
              <a:tblPr/>
              <a:tblGrid>
                <a:gridCol w="476069">
                  <a:extLst>
                    <a:ext uri="{9D8B030D-6E8A-4147-A177-3AD203B41FA5}">
                      <a16:colId xmlns:a16="http://schemas.microsoft.com/office/drawing/2014/main" val="3219439665"/>
                    </a:ext>
                  </a:extLst>
                </a:gridCol>
                <a:gridCol w="1305848">
                  <a:extLst>
                    <a:ext uri="{9D8B030D-6E8A-4147-A177-3AD203B41FA5}">
                      <a16:colId xmlns:a16="http://schemas.microsoft.com/office/drawing/2014/main" val="591411118"/>
                    </a:ext>
                  </a:extLst>
                </a:gridCol>
                <a:gridCol w="1131530">
                  <a:extLst>
                    <a:ext uri="{9D8B030D-6E8A-4147-A177-3AD203B41FA5}">
                      <a16:colId xmlns:a16="http://schemas.microsoft.com/office/drawing/2014/main" val="839609864"/>
                    </a:ext>
                  </a:extLst>
                </a:gridCol>
                <a:gridCol w="1388367">
                  <a:extLst>
                    <a:ext uri="{9D8B030D-6E8A-4147-A177-3AD203B41FA5}">
                      <a16:colId xmlns:a16="http://schemas.microsoft.com/office/drawing/2014/main" val="160819133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PUNTOS PROPIOS ATENCIÓN PRESENCIAL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320912"/>
                  </a:ext>
                </a:extLst>
              </a:tr>
              <a:tr h="32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HORARIO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183967"/>
                  </a:ext>
                </a:extLst>
              </a:tr>
              <a:tr h="475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 de Atención Niza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 SUBA 118-53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Horario: Lunes a viernes de 8:00 am a 4:30pm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173033"/>
                  </a:ext>
                </a:extLst>
              </a:tr>
              <a:tr h="475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 de Atención San Diego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 7 # 33 - 53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Horario: Lunes a viernes de 8:00 am a 4:30pm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389511"/>
                  </a:ext>
                </a:extLst>
              </a:tr>
              <a:tr h="475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 de Atención Centro Nariño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Calle 22C # 40 - 99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Horario: Lunes a viernes de 8:00 am a 4:30pm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833249"/>
                  </a:ext>
                </a:extLst>
              </a:tr>
              <a:tr h="475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 de Atención San Benito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 19 C No.55-64/72 sur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Horario: Lunes a viernes de 8:00 am a 4:30pm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520988"/>
                  </a:ext>
                </a:extLst>
              </a:tr>
              <a:tr h="11037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 de Atención UNISUR</a:t>
                      </a:r>
                    </a:p>
                    <a:p>
                      <a:pPr algn="l" rtl="0" fontAlgn="ctr"/>
                      <a:endParaRPr lang="es-MX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endParaRPr lang="es-MX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r>
                        <a:rPr lang="es-CO" sz="8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Comercial Soacha parque </a:t>
                      </a:r>
                      <a:endParaRPr lang="es-MX" sz="8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 4 No. 28 -10 (Soacha)</a:t>
                      </a:r>
                    </a:p>
                    <a:p>
                      <a:pPr marL="0" algn="l" defTabSz="914400" rtl="0" eaLnBrk="1" fontAlgn="ctr" latinLnBrk="0" hangingPunct="1"/>
                      <a:endParaRPr lang="es-CO" sz="8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fontAlgn="ctr" latinLnBrk="0" hangingPunct="1"/>
                      <a:endParaRPr lang="es-CO" sz="8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Carrera 7 No. 12 - 42 Local 258 (Soacha)</a:t>
                      </a:r>
                    </a:p>
                    <a:p>
                      <a:pPr algn="l" rtl="0" fontAlgn="ctr"/>
                      <a:endParaRPr lang="es-CO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endParaRPr lang="es-CO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Horario: Lunes a viernes de 8:00 am a 4:30pm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711433"/>
                  </a:ext>
                </a:extLst>
              </a:tr>
            </a:tbl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5261ACAA-53AD-443F-9B84-93CEEA5DBF7C}"/>
              </a:ext>
            </a:extLst>
          </p:cNvPr>
          <p:cNvSpPr txBox="1"/>
          <p:nvPr/>
        </p:nvSpPr>
        <p:spPr>
          <a:xfrm>
            <a:off x="3537487" y="4765580"/>
            <a:ext cx="41086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>
                <a:latin typeface="Century Gothic" panose="020B0502020202020204" pitchFamily="34" charset="0"/>
              </a:rPr>
              <a:t>Actualmente la EAAB-ESP tiene 6 puntos propios funcionando.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>
                <a:latin typeface="Century Gothic" panose="020B0502020202020204" pitchFamily="34" charset="0"/>
              </a:rPr>
              <a:t>También tiene presencia en 10 puntos de la Red CADE</a:t>
            </a:r>
          </a:p>
          <a:p>
            <a:endParaRPr lang="es-CO" sz="1400" b="1" dirty="0"/>
          </a:p>
          <a:p>
            <a:endParaRPr lang="es-CO" sz="1400" b="1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71708AB-FE51-482E-A257-5DB09FCE4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78152"/>
              </p:ext>
            </p:extLst>
          </p:nvPr>
        </p:nvGraphicFramePr>
        <p:xfrm>
          <a:off x="8117577" y="951158"/>
          <a:ext cx="3961212" cy="5080843"/>
        </p:xfrm>
        <a:graphic>
          <a:graphicData uri="http://schemas.openxmlformats.org/drawingml/2006/table">
            <a:tbl>
              <a:tblPr/>
              <a:tblGrid>
                <a:gridCol w="477783">
                  <a:extLst>
                    <a:ext uri="{9D8B030D-6E8A-4147-A177-3AD203B41FA5}">
                      <a16:colId xmlns:a16="http://schemas.microsoft.com/office/drawing/2014/main" val="1861079356"/>
                    </a:ext>
                  </a:extLst>
                </a:gridCol>
                <a:gridCol w="1386317">
                  <a:extLst>
                    <a:ext uri="{9D8B030D-6E8A-4147-A177-3AD203B41FA5}">
                      <a16:colId xmlns:a16="http://schemas.microsoft.com/office/drawing/2014/main" val="3419413403"/>
                    </a:ext>
                  </a:extLst>
                </a:gridCol>
                <a:gridCol w="1048556">
                  <a:extLst>
                    <a:ext uri="{9D8B030D-6E8A-4147-A177-3AD203B41FA5}">
                      <a16:colId xmlns:a16="http://schemas.microsoft.com/office/drawing/2014/main" val="3076891935"/>
                    </a:ext>
                  </a:extLst>
                </a:gridCol>
                <a:gridCol w="1048556">
                  <a:extLst>
                    <a:ext uri="{9D8B030D-6E8A-4147-A177-3AD203B41FA5}">
                      <a16:colId xmlns:a16="http://schemas.microsoft.com/office/drawing/2014/main" val="1995726054"/>
                    </a:ext>
                  </a:extLst>
                </a:gridCol>
              </a:tblGrid>
              <a:tr h="159981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RED CADES</a:t>
                      </a: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992773"/>
                  </a:ext>
                </a:extLst>
              </a:tr>
              <a:tr h="1599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Zona</a:t>
                      </a: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Sedes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Dirección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Horario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048458"/>
                  </a:ext>
                </a:extLst>
              </a:tr>
              <a:tr h="23997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SUPERCADE SUBA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CL 45 103B 90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Lunes a viernes de 7:00 a.m. a 4:00 p.m.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981859"/>
                  </a:ext>
                </a:extLst>
              </a:tr>
              <a:tr h="2399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Sábados de 8:00 a.m. a 12 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251524"/>
                  </a:ext>
                </a:extLst>
              </a:tr>
              <a:tr h="2399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CADE SERVITA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Calle 165 #7-39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Lunes a viernes de 7:00 a.m. a 4:00 p.m.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865696"/>
                  </a:ext>
                </a:extLst>
              </a:tr>
              <a:tr h="479941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  <a:p>
                      <a:pPr algn="l" rtl="0" fontAlgn="ctr"/>
                      <a:r>
                        <a:rPr lang="es-CO" sz="8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l" rtl="0" fontAlgn="ctr"/>
                      <a:r>
                        <a:rPr lang="es-CO" sz="8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l" rtl="0" fontAlgn="ctr"/>
                      <a:r>
                        <a:rPr lang="es-CO" sz="8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l" rtl="0" fontAlgn="ctr"/>
                      <a:r>
                        <a:rPr lang="es-CO" sz="8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SUPERCADE CAD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AK 30 No. 25-90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Lunes a viernes de 7:00 a.m. a 4:00 p.m.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916190"/>
                  </a:ext>
                </a:extLst>
              </a:tr>
              <a:tr h="214282">
                <a:tc vMerge="1"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Sábados de 8:00 a.m. a 12 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808081"/>
                  </a:ext>
                </a:extLst>
              </a:tr>
              <a:tr h="239971">
                <a:tc vMerge="1"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SUPERCADE ENGATIVA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Tv 113b # 66-54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Lunes a viernes de 7:00 a.m. a 4:00 p.m.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571777"/>
                  </a:ext>
                </a:extLst>
              </a:tr>
              <a:tr h="239971">
                <a:tc vMerge="1"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Sábados de 8:00 a.m. a 12 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491697"/>
                  </a:ext>
                </a:extLst>
              </a:tr>
              <a:tr h="407950">
                <a:tc vMerge="1"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CADE SANTA HELENITA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Carrera 84 Bis No. 71B - 53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Lunes a viernes de 7:00 a.m. a 4:00 p.m.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090488"/>
                  </a:ext>
                </a:extLst>
              </a:tr>
              <a:tr h="239971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SUPERCADE 20 JULIO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KR 5A 30C 20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Lunes a viernes de 7:00 a.m. a 4:00 p.m.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059999"/>
                  </a:ext>
                </a:extLst>
              </a:tr>
              <a:tr h="2399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Sábados de 8:00 a.m. a 12 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049770"/>
                  </a:ext>
                </a:extLst>
              </a:tr>
              <a:tr h="2399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SUPERCADE MANITAS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Carrera 18 L 70 B-50 SUR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Lunes a viernes de 7:00 a.m. a 4:00 p.m.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023367"/>
                  </a:ext>
                </a:extLst>
              </a:tr>
              <a:tr h="2399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Sábados de 8:00 a.m. a 12 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015092"/>
                  </a:ext>
                </a:extLst>
              </a:tr>
              <a:tr h="3599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CADE SANTA LUCIA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Av. Caracas No. 41B – 30 sur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Lunes a viernes de 7:00 a.m. a 4:00 p.m.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988083"/>
                  </a:ext>
                </a:extLst>
              </a:tr>
              <a:tr h="23997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SUPERCADE BOSA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AC 57R SUR 72D 12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Lunes a viernes de 7:00 a.m. a 4:00 p.m.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04607"/>
                  </a:ext>
                </a:extLst>
              </a:tr>
              <a:tr h="2399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Sábados de 8:00 a.m. a 12 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167027"/>
                  </a:ext>
                </a:extLst>
              </a:tr>
              <a:tr h="2399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SUPERCADE AMERICAS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AK 86 43 55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Lunes a viernes de 7:00 a.m. a 4:00 p.m.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27427"/>
                  </a:ext>
                </a:extLst>
              </a:tr>
              <a:tr h="2479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Sábados de 8:00 a.m. a 12 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24163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7D2B22ED-DC8A-40E2-94D3-37A22F01E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" y="870859"/>
            <a:ext cx="3335725" cy="50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CE669E9-A7BA-4DA6-81A8-92752A07345F}"/>
              </a:ext>
            </a:extLst>
          </p:cNvPr>
          <p:cNvSpPr/>
          <p:nvPr/>
        </p:nvSpPr>
        <p:spPr>
          <a:xfrm>
            <a:off x="0" y="-2921"/>
            <a:ext cx="12192000" cy="5254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CDEC8199-BAA1-4A7F-A2E8-C87A608ABE57}"/>
              </a:ext>
            </a:extLst>
          </p:cNvPr>
          <p:cNvSpPr txBox="1">
            <a:spLocks/>
          </p:cNvSpPr>
          <p:nvPr/>
        </p:nvSpPr>
        <p:spPr>
          <a:xfrm>
            <a:off x="462006" y="134655"/>
            <a:ext cx="6156507" cy="28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ea typeface="+mj-lt"/>
                <a:cs typeface="Arial Black" panose="020B0604020202020204" pitchFamily="34" charset="0"/>
              </a:rPr>
              <a:t>PQRS 2023 – 2024 CORTE ENERO - JUNIO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3C8E30D-FA31-4A0F-A9F8-2F8EEE6FFFB9}"/>
              </a:ext>
            </a:extLst>
          </p:cNvPr>
          <p:cNvSpPr txBox="1"/>
          <p:nvPr/>
        </p:nvSpPr>
        <p:spPr>
          <a:xfrm>
            <a:off x="8803392" y="2413337"/>
            <a:ext cx="31447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>
                <a:latin typeface="Century Gothic" panose="020B0502020202020204" pitchFamily="34" charset="0"/>
                <a:cs typeface="Calibri" panose="020F0502020204030204" pitchFamily="34" charset="0"/>
              </a:rPr>
              <a:t>En esta gráfica se ve el comportamiento total de las Peticiones, Quejas, Reclamos, Recursos, Fallos de Recursos de la SSPD y Solicitudes; lo anterior con corte al mes de </a:t>
            </a:r>
            <a:r>
              <a:rPr lang="es-CO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junio</a:t>
            </a:r>
            <a:r>
              <a:rPr lang="es-CO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para los años 2023 y 2024.</a:t>
            </a:r>
          </a:p>
          <a:p>
            <a:pPr algn="just"/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2B44D86-63E0-4619-AF63-50CAD20DE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87" y="560136"/>
            <a:ext cx="5257756" cy="547809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C687DAB-F1D9-41F0-8E45-0C57F8604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154" y="844732"/>
            <a:ext cx="2921859" cy="471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1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95794" y="134655"/>
            <a:ext cx="10589623" cy="269094"/>
          </a:xfrm>
          <a:prstGeom prst="rect">
            <a:avLst/>
          </a:prstGeom>
        </p:spPr>
        <p:txBody>
          <a:bodyPr anchor="t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CE669E9-A7BA-4DA6-81A8-92752A07345F}"/>
              </a:ext>
            </a:extLst>
          </p:cNvPr>
          <p:cNvSpPr/>
          <p:nvPr/>
        </p:nvSpPr>
        <p:spPr>
          <a:xfrm>
            <a:off x="0" y="-2921"/>
            <a:ext cx="12192000" cy="5254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CDEC8199-BAA1-4A7F-A2E8-C87A608ABE57}"/>
              </a:ext>
            </a:extLst>
          </p:cNvPr>
          <p:cNvSpPr txBox="1">
            <a:spLocks/>
          </p:cNvSpPr>
          <p:nvPr/>
        </p:nvSpPr>
        <p:spPr>
          <a:xfrm>
            <a:off x="0" y="115844"/>
            <a:ext cx="10258245" cy="28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ea typeface="+mj-lt"/>
                <a:cs typeface="Arial Black" panose="020B0604020202020204" pitchFamily="34" charset="0"/>
              </a:rPr>
              <a:t>COMPORTAMIENTO LINEAL PQRS 2023 – 2024 CORTE ENERO - JUNIO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FE1603E-ABA2-4C37-997F-0E6CD3970B0D}"/>
              </a:ext>
            </a:extLst>
          </p:cNvPr>
          <p:cNvSpPr txBox="1"/>
          <p:nvPr/>
        </p:nvSpPr>
        <p:spPr>
          <a:xfrm>
            <a:off x="95794" y="2495832"/>
            <a:ext cx="2157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  <a:latin typeface="Century Gothic" panose="020B0502020202020204" pitchFamily="34" charset="0"/>
                <a:cs typeface="Calibri" panose="020F0502020204030204" pitchFamily="34" charset="0"/>
              </a:rPr>
              <a:t>En estas gráficas se visualiza el comparativo de las PQRS años 2023 v/s 2024. Específicamente en las Solicitudes y en los Reclamos se evidencian un aumento importante en el acumulado del año con corte al mes de </a:t>
            </a:r>
            <a:r>
              <a:rPr lang="es-CO" sz="1200" b="1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  <a:latin typeface="Century Gothic" panose="020B0502020202020204" pitchFamily="34" charset="0"/>
                <a:cs typeface="Calibri" panose="020F0502020204030204" pitchFamily="34" charset="0"/>
              </a:rPr>
              <a:t>Junio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CC94BB-49E4-4434-8717-882F8AC58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86" y="957943"/>
            <a:ext cx="9441744" cy="50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9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CE669E9-A7BA-4DA6-81A8-92752A07345F}"/>
              </a:ext>
            </a:extLst>
          </p:cNvPr>
          <p:cNvSpPr/>
          <p:nvPr/>
        </p:nvSpPr>
        <p:spPr>
          <a:xfrm>
            <a:off x="0" y="-2921"/>
            <a:ext cx="12192000" cy="5254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CDEC8199-BAA1-4A7F-A2E8-C87A608ABE57}"/>
              </a:ext>
            </a:extLst>
          </p:cNvPr>
          <p:cNvSpPr txBox="1">
            <a:spLocks/>
          </p:cNvSpPr>
          <p:nvPr/>
        </p:nvSpPr>
        <p:spPr>
          <a:xfrm>
            <a:off x="0" y="115844"/>
            <a:ext cx="11382103" cy="28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ea typeface="+mj-lt"/>
                <a:cs typeface="Arial Black" panose="020B0604020202020204" pitchFamily="34" charset="0"/>
              </a:rPr>
              <a:t>COMPORTAMIENTO PQRS POR CLASE Y ACTIVIDAD CORTE ENERO - JUNIO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A9BFC4-F2D5-4524-AC30-507B0DA1D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41326"/>
            <a:ext cx="9144000" cy="291882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36914D3-D3EF-407F-825E-5E1AE37A5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816" y="3478960"/>
            <a:ext cx="8116390" cy="249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8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CE669E9-A7BA-4DA6-81A8-92752A07345F}"/>
              </a:ext>
            </a:extLst>
          </p:cNvPr>
          <p:cNvSpPr/>
          <p:nvPr/>
        </p:nvSpPr>
        <p:spPr>
          <a:xfrm>
            <a:off x="0" y="-2921"/>
            <a:ext cx="12192000" cy="5254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CDEC8199-BAA1-4A7F-A2E8-C87A608ABE57}"/>
              </a:ext>
            </a:extLst>
          </p:cNvPr>
          <p:cNvSpPr txBox="1">
            <a:spLocks/>
          </p:cNvSpPr>
          <p:nvPr/>
        </p:nvSpPr>
        <p:spPr>
          <a:xfrm>
            <a:off x="0" y="115844"/>
            <a:ext cx="11382103" cy="28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ea typeface="+mj-lt"/>
                <a:cs typeface="Arial Black" panose="020B0604020202020204" pitchFamily="34" charset="0"/>
              </a:rPr>
              <a:t>COMPORTAMIENTO PQRS POR CLASE Y ACTIVIDAD CORTE ENERO - JUNIO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ABC6D1-BC68-4065-BDA7-0D2954B5E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9" y="537934"/>
            <a:ext cx="9144000" cy="31263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A3F831C-FB38-4C57-B94F-B9ABD82BD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577" y="3664311"/>
            <a:ext cx="8142514" cy="235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8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CE669E9-A7BA-4DA6-81A8-92752A07345F}"/>
              </a:ext>
            </a:extLst>
          </p:cNvPr>
          <p:cNvSpPr/>
          <p:nvPr/>
        </p:nvSpPr>
        <p:spPr>
          <a:xfrm>
            <a:off x="0" y="-2921"/>
            <a:ext cx="12192000" cy="5254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CDEC8199-BAA1-4A7F-A2E8-C87A608ABE57}"/>
              </a:ext>
            </a:extLst>
          </p:cNvPr>
          <p:cNvSpPr txBox="1">
            <a:spLocks/>
          </p:cNvSpPr>
          <p:nvPr/>
        </p:nvSpPr>
        <p:spPr>
          <a:xfrm>
            <a:off x="0" y="115844"/>
            <a:ext cx="11382103" cy="28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ea typeface="+mj-lt"/>
                <a:cs typeface="Arial Black" panose="020B0604020202020204" pitchFamily="34" charset="0"/>
              </a:rPr>
              <a:t>COMPORTAMIENTO PQRS POR CLASE Y ACTIVIDAD CORTE ENERO - JUNIO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D925F1-0B18-48F1-8007-31A3E27D8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514"/>
            <a:ext cx="9458553" cy="249491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6C7C014-9F78-4930-9C74-9FE4D6A68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463" y="3017424"/>
            <a:ext cx="7367452" cy="294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9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CE669E9-A7BA-4DA6-81A8-92752A07345F}"/>
              </a:ext>
            </a:extLst>
          </p:cNvPr>
          <p:cNvSpPr/>
          <p:nvPr/>
        </p:nvSpPr>
        <p:spPr>
          <a:xfrm>
            <a:off x="0" y="-2921"/>
            <a:ext cx="12192000" cy="5254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CDEC8199-BAA1-4A7F-A2E8-C87A608ABE57}"/>
              </a:ext>
            </a:extLst>
          </p:cNvPr>
          <p:cNvSpPr txBox="1">
            <a:spLocks/>
          </p:cNvSpPr>
          <p:nvPr/>
        </p:nvSpPr>
        <p:spPr>
          <a:xfrm>
            <a:off x="0" y="115844"/>
            <a:ext cx="11965577" cy="28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ea typeface="+mj-lt"/>
                <a:cs typeface="Arial Black" panose="020B0604020202020204" pitchFamily="34" charset="0"/>
              </a:rPr>
              <a:t>COMPORTAMIENTO PQRS POR CLASE DE USO CORTE ENERO - JUNIO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BAE311-804F-471E-8E95-3B9B7FEAD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" y="585314"/>
            <a:ext cx="7228114" cy="54035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5006990-D46A-4A55-A8A8-FEB684523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828" y="1007670"/>
            <a:ext cx="3567802" cy="477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8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22930</TotalTime>
  <Words>1390</Words>
  <Application>Microsoft Office PowerPoint</Application>
  <PresentationFormat>Panorámica</PresentationFormat>
  <Paragraphs>132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Century Gothic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Vasquez Balanta</dc:creator>
  <cp:lastModifiedBy>Hugo Mauricio D Vivero Rodriguez</cp:lastModifiedBy>
  <cp:revision>303</cp:revision>
  <cp:lastPrinted>2024-01-15T18:50:11Z</cp:lastPrinted>
  <dcterms:created xsi:type="dcterms:W3CDTF">2020-08-10T12:19:35Z</dcterms:created>
  <dcterms:modified xsi:type="dcterms:W3CDTF">2024-07-10T16:47:13Z</dcterms:modified>
</cp:coreProperties>
</file>