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letter"/>
  <p:notesSz cx="6888163" cy="10021888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50" autoAdjust="0"/>
    <p:restoredTop sz="94660"/>
  </p:normalViewPr>
  <p:slideViewPr>
    <p:cSldViewPr snapToGrid="0">
      <p:cViewPr varScale="1">
        <p:scale>
          <a:sx n="86" d="100"/>
          <a:sy n="86" d="100"/>
        </p:scale>
        <p:origin x="34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8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6BF5FA-5466-4A78-8D3C-C2C82EC3684F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52538"/>
            <a:ext cx="253523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817" y="4823033"/>
            <a:ext cx="5510530" cy="394611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28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28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C22C73C-8EEE-4914-A509-3687E6EF81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1749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2C73C-8EEE-4914-A509-3687E6EF8142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3565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0ED6-A2E3-485B-9753-7BC1E9F9F6E0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6C80-54B5-4827-8BCD-30810A0205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645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0ED6-A2E3-485B-9753-7BC1E9F9F6E0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6C80-54B5-4827-8BCD-30810A0205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402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0ED6-A2E3-485B-9753-7BC1E9F9F6E0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6C80-54B5-4827-8BCD-30810A0205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438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0ED6-A2E3-485B-9753-7BC1E9F9F6E0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6C80-54B5-4827-8BCD-30810A0205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458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0ED6-A2E3-485B-9753-7BC1E9F9F6E0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6C80-54B5-4827-8BCD-30810A0205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683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0ED6-A2E3-485B-9753-7BC1E9F9F6E0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6C80-54B5-4827-8BCD-30810A0205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23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0ED6-A2E3-485B-9753-7BC1E9F9F6E0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6C80-54B5-4827-8BCD-30810A0205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482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0ED6-A2E3-485B-9753-7BC1E9F9F6E0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6C80-54B5-4827-8BCD-30810A0205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078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0ED6-A2E3-485B-9753-7BC1E9F9F6E0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6C80-54B5-4827-8BCD-30810A0205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7660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0ED6-A2E3-485B-9753-7BC1E9F9F6E0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6C80-54B5-4827-8BCD-30810A0205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9779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0ED6-A2E3-485B-9753-7BC1E9F9F6E0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6C80-54B5-4827-8BCD-30810A0205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244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60ED6-A2E3-485B-9753-7BC1E9F9F6E0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A6C80-54B5-4827-8BCD-30810A0205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3836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361089"/>
            <a:ext cx="37736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REGISTRO FOTOGRÁFICO DE EVENTOS COMUNITARIOS O INSTITUCIONALES</a:t>
            </a:r>
            <a:r>
              <a:rPr lang="es-CO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025147"/>
              </p:ext>
            </p:extLst>
          </p:nvPr>
        </p:nvGraphicFramePr>
        <p:xfrm>
          <a:off x="430533" y="3308942"/>
          <a:ext cx="5915045" cy="1356227"/>
        </p:xfrm>
        <a:graphic>
          <a:graphicData uri="http://schemas.openxmlformats.org/drawingml/2006/table">
            <a:tbl>
              <a:tblPr/>
              <a:tblGrid>
                <a:gridCol w="100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2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3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4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5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6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7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8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9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0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1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2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3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4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5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6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7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8"/>
                    </a:ext>
                  </a:extLst>
                </a:gridCol>
              </a:tblGrid>
              <a:tr h="225291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291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772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8"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Arial" panose="020B0604020202020204" pitchFamily="34" charset="0"/>
                        </a:rPr>
                        <a:t>HAGA CLIC DENTRO DEL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8"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Arial" panose="020B0604020202020204" pitchFamily="34" charset="0"/>
                        </a:rPr>
                        <a:t>HAGA CLIC DENTRO DEL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291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8"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Arial" panose="020B0604020202020204" pitchFamily="34" charset="0"/>
                        </a:rPr>
                        <a:t>CUADRO E INSERTE LA IMAGEN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8"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Arial" panose="020B0604020202020204" pitchFamily="34" charset="0"/>
                        </a:rPr>
                        <a:t>CUADRO E INSERTE LA IMAGEN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291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291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464485"/>
              </p:ext>
            </p:extLst>
          </p:nvPr>
        </p:nvGraphicFramePr>
        <p:xfrm>
          <a:off x="430532" y="5267444"/>
          <a:ext cx="5932983" cy="1250262"/>
        </p:xfrm>
        <a:graphic>
          <a:graphicData uri="http://schemas.openxmlformats.org/drawingml/2006/table">
            <a:tbl>
              <a:tblPr/>
              <a:tblGrid>
                <a:gridCol w="100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8443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3755">
                  <a:extLst>
                    <a:ext uri="{9D8B030D-6E8A-4147-A177-3AD203B41FA5}">
                      <a16:colId xmlns:a16="http://schemas.microsoft.com/office/drawing/2014/main" val="4058324657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2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3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4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5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6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7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8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49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0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1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2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3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4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5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6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7"/>
                    </a:ext>
                  </a:extLst>
                </a:gridCol>
                <a:gridCol w="100255">
                  <a:extLst>
                    <a:ext uri="{9D8B030D-6E8A-4147-A177-3AD203B41FA5}">
                      <a16:colId xmlns:a16="http://schemas.microsoft.com/office/drawing/2014/main" val="20058"/>
                    </a:ext>
                  </a:extLst>
                </a:gridCol>
              </a:tblGrid>
              <a:tr h="208377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377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377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9"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Arial" panose="020B0604020202020204" pitchFamily="34" charset="0"/>
                        </a:rPr>
                        <a:t>HAGA CLIC DENTRO DEL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8"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Arial" panose="020B0604020202020204" pitchFamily="34" charset="0"/>
                        </a:rPr>
                        <a:t>HAGA CLIC DENTRO DEL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377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9"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Arial" panose="020B0604020202020204" pitchFamily="34" charset="0"/>
                        </a:rPr>
                        <a:t>CUADRO E INSERTE LA IMAGEN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8"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Arial" panose="020B0604020202020204" pitchFamily="34" charset="0"/>
                        </a:rPr>
                        <a:t>CUADRO E INSERTE LA IMAGEN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377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377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644441"/>
              </p:ext>
            </p:extLst>
          </p:nvPr>
        </p:nvGraphicFramePr>
        <p:xfrm>
          <a:off x="523874" y="767429"/>
          <a:ext cx="6054776" cy="2374580"/>
        </p:xfrm>
        <a:graphic>
          <a:graphicData uri="http://schemas.openxmlformats.org/drawingml/2006/table">
            <a:tbl>
              <a:tblPr/>
              <a:tblGrid>
                <a:gridCol w="91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9679">
                  <a:extLst>
                    <a:ext uri="{9D8B030D-6E8A-4147-A177-3AD203B41FA5}">
                      <a16:colId xmlns:a16="http://schemas.microsoft.com/office/drawing/2014/main" val="20060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0138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0210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90951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35497">
                  <a:extLst>
                    <a:ext uri="{9D8B030D-6E8A-4147-A177-3AD203B41FA5}">
                      <a16:colId xmlns:a16="http://schemas.microsoft.com/office/drawing/2014/main" val="20062"/>
                    </a:ext>
                  </a:extLst>
                </a:gridCol>
                <a:gridCol w="111068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70358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44171">
                  <a:extLst>
                    <a:ext uri="{9D8B030D-6E8A-4147-A177-3AD203B41FA5}">
                      <a16:colId xmlns:a16="http://schemas.microsoft.com/office/drawing/2014/main" val="20063"/>
                    </a:ext>
                  </a:extLst>
                </a:gridCol>
                <a:gridCol w="35497">
                  <a:extLst>
                    <a:ext uri="{9D8B030D-6E8A-4147-A177-3AD203B41FA5}">
                      <a16:colId xmlns:a16="http://schemas.microsoft.com/office/drawing/2014/main" val="20064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42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43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44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45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46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47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48"/>
                    </a:ext>
                  </a:extLst>
                </a:gridCol>
                <a:gridCol w="86642">
                  <a:extLst>
                    <a:ext uri="{9D8B030D-6E8A-4147-A177-3AD203B41FA5}">
                      <a16:colId xmlns:a16="http://schemas.microsoft.com/office/drawing/2014/main" val="20049"/>
                    </a:ext>
                  </a:extLst>
                </a:gridCol>
                <a:gridCol w="35497">
                  <a:extLst>
                    <a:ext uri="{9D8B030D-6E8A-4147-A177-3AD203B41FA5}">
                      <a16:colId xmlns:a16="http://schemas.microsoft.com/office/drawing/2014/main" val="20065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50"/>
                    </a:ext>
                  </a:extLst>
                </a:gridCol>
                <a:gridCol w="120061">
                  <a:extLst>
                    <a:ext uri="{9D8B030D-6E8A-4147-A177-3AD203B41FA5}">
                      <a16:colId xmlns:a16="http://schemas.microsoft.com/office/drawing/2014/main" val="20051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52"/>
                    </a:ext>
                  </a:extLst>
                </a:gridCol>
                <a:gridCol w="35497">
                  <a:extLst>
                    <a:ext uri="{9D8B030D-6E8A-4147-A177-3AD203B41FA5}">
                      <a16:colId xmlns:a16="http://schemas.microsoft.com/office/drawing/2014/main" val="20053"/>
                    </a:ext>
                  </a:extLst>
                </a:gridCol>
                <a:gridCol w="59973">
                  <a:extLst>
                    <a:ext uri="{9D8B030D-6E8A-4147-A177-3AD203B41FA5}">
                      <a16:colId xmlns:a16="http://schemas.microsoft.com/office/drawing/2014/main" val="20067"/>
                    </a:ext>
                  </a:extLst>
                </a:gridCol>
                <a:gridCol w="33615">
                  <a:extLst>
                    <a:ext uri="{9D8B030D-6E8A-4147-A177-3AD203B41FA5}">
                      <a16:colId xmlns:a16="http://schemas.microsoft.com/office/drawing/2014/main" val="20054"/>
                    </a:ext>
                  </a:extLst>
                </a:gridCol>
                <a:gridCol w="74338">
                  <a:extLst>
                    <a:ext uri="{9D8B030D-6E8A-4147-A177-3AD203B41FA5}">
                      <a16:colId xmlns:a16="http://schemas.microsoft.com/office/drawing/2014/main" val="3757106730"/>
                    </a:ext>
                  </a:extLst>
                </a:gridCol>
                <a:gridCol w="35497">
                  <a:extLst>
                    <a:ext uri="{9D8B030D-6E8A-4147-A177-3AD203B41FA5}">
                      <a16:colId xmlns:a16="http://schemas.microsoft.com/office/drawing/2014/main" val="20055"/>
                    </a:ext>
                  </a:extLst>
                </a:gridCol>
                <a:gridCol w="79595">
                  <a:extLst>
                    <a:ext uri="{9D8B030D-6E8A-4147-A177-3AD203B41FA5}">
                      <a16:colId xmlns:a16="http://schemas.microsoft.com/office/drawing/2014/main" val="20068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56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57"/>
                    </a:ext>
                  </a:extLst>
                </a:gridCol>
                <a:gridCol w="65817">
                  <a:extLst>
                    <a:ext uri="{9D8B030D-6E8A-4147-A177-3AD203B41FA5}">
                      <a16:colId xmlns:a16="http://schemas.microsoft.com/office/drawing/2014/main" val="20058"/>
                    </a:ext>
                  </a:extLst>
                </a:gridCol>
                <a:gridCol w="91320">
                  <a:extLst>
                    <a:ext uri="{9D8B030D-6E8A-4147-A177-3AD203B41FA5}">
                      <a16:colId xmlns:a16="http://schemas.microsoft.com/office/drawing/2014/main" val="20059"/>
                    </a:ext>
                  </a:extLst>
                </a:gridCol>
              </a:tblGrid>
              <a:tr h="105308"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Hoja No.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308"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903"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Tipo de evento: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Reunión Encuentro de vocales de control – Avance de obras PTAR SALITRE y CANOAS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Fecha: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abril </a:t>
                      </a: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Área EAAB: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 D.G.C. y Gerencia General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986"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s-CO" dirty="0"/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CO" dirty="0"/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704"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Municipio: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Bogotá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Rural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Urbano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s-CO"/>
                    </a:p>
                  </a:txBody>
                  <a:tcPr marL="8215" marR="8215" marT="82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Lugar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4"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s-CO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CO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s-CO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</a:t>
                      </a: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calle 24 37 15 Central de Operaciones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986"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CO" dirty="0"/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s-CO"/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CO" dirty="0"/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506"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Institución  Empresa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3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Vocales de Control</a:t>
                      </a:r>
                    </a:p>
                  </a:txBody>
                  <a:tcPr marL="8215" marR="8215" marT="82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s-CO" dirty="0"/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6">
                  <a:txBody>
                    <a:bodyPr/>
                    <a:lstStyle/>
                    <a:p>
                      <a:pPr algn="l" fontAlgn="ctr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986"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7">
                  <a:txBody>
                    <a:bodyPr/>
                    <a:lstStyle/>
                    <a:p>
                      <a:pPr algn="l" fontAlgn="ctr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CO"/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927" y="8627599"/>
            <a:ext cx="521208" cy="50520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7A7C82F-06C2-4484-89BE-347EE3D03AB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327" y="189660"/>
            <a:ext cx="2762250" cy="4572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4F93F4F-8118-4C65-8535-3E16FCE18901}"/>
              </a:ext>
            </a:extLst>
          </p:cNvPr>
          <p:cNvSpPr txBox="1"/>
          <p:nvPr/>
        </p:nvSpPr>
        <p:spPr>
          <a:xfrm>
            <a:off x="523875" y="8793548"/>
            <a:ext cx="17049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/>
              <a:t>MPMS0301F09-01</a:t>
            </a:r>
            <a:endParaRPr lang="es-CO" sz="1100" dirty="0"/>
          </a:p>
        </p:txBody>
      </p:sp>
      <p:graphicFrame>
        <p:nvGraphicFramePr>
          <p:cNvPr id="22" name="Tabla 21">
            <a:extLst>
              <a:ext uri="{FF2B5EF4-FFF2-40B4-BE49-F238E27FC236}">
                <a16:creationId xmlns:a16="http://schemas.microsoft.com/office/drawing/2014/main" id="{5736FB92-45AD-4E21-AFC6-1C88687221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191701"/>
              </p:ext>
            </p:extLst>
          </p:nvPr>
        </p:nvGraphicFramePr>
        <p:xfrm>
          <a:off x="454529" y="6697688"/>
          <a:ext cx="6124122" cy="2027413"/>
        </p:xfrm>
        <a:graphic>
          <a:graphicData uri="http://schemas.openxmlformats.org/drawingml/2006/table">
            <a:tbl>
              <a:tblPr/>
              <a:tblGrid>
                <a:gridCol w="6124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0508"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Tema:     Reunión  de Vocales de Control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6731">
                <a:tc>
                  <a:txBody>
                    <a:bodyPr/>
                    <a:lstStyle/>
                    <a:p>
                      <a:pPr lvl="0"/>
                      <a:r>
                        <a:rPr lang="es-E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Participantes</a:t>
                      </a:r>
                      <a:endParaRPr lang="es-ES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_tradn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Asistieron 33 vocales de control, 1 Gerente General ,3 asesores de la Gerencia General, 1 funcionaria de la Dirección Comunicaciones, 2 funcionarios de la Dirección Gestión Comunitaria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Total asistencia 39 participantes</a:t>
                      </a:r>
                      <a:endParaRPr lang="es-CO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s-CO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s-E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Exposición de temas</a:t>
                      </a:r>
                      <a:r>
                        <a:rPr lang="es-E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s-ES_tradn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llevó a cabo reunión de presentación de la Gerente General </a:t>
                      </a:r>
                      <a:r>
                        <a:rPr lang="es-ES_tradnl" sz="1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</a:t>
                      </a:r>
                      <a:r>
                        <a:rPr lang="es-ES_tradn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Cristina Arango sobre avance de obras de PTAR Salitre y Canoas. </a:t>
                      </a:r>
                      <a:endParaRPr lang="es-CO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CO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174">
                <a:tc>
                  <a:txBody>
                    <a:bodyPr/>
                    <a:lstStyle/>
                    <a:p>
                      <a:pPr marL="0" marR="0" indent="0" algn="just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Elaboró: </a:t>
                      </a:r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Handwriting" panose="03010101010101010101" pitchFamily="66" charset="0"/>
                        </a:rPr>
                        <a:t>Deisy Sánchez                                                                                               </a:t>
                      </a:r>
                      <a:r>
                        <a:rPr lang="es-C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Revisó </a:t>
                      </a:r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Handwriting" panose="03010101010101010101" pitchFamily="66" charset="0"/>
                        </a:rPr>
                        <a:t>: Carlos Julio Mora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id="{53E9FE41-420D-4FE1-83CE-04722216945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4" y="3321990"/>
            <a:ext cx="2811446" cy="1460455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C3903C99-947A-49F4-834C-098D7C7356D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326" y="3321990"/>
            <a:ext cx="2995323" cy="1460455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B7A569CA-A4FF-4152-997A-B235664E455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" y="5071920"/>
            <a:ext cx="2811445" cy="1662009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2024B6DD-050D-4CF0-8D43-208DF557166D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863" b="40843"/>
          <a:stretch/>
        </p:blipFill>
        <p:spPr>
          <a:xfrm>
            <a:off x="3516590" y="5113915"/>
            <a:ext cx="2945198" cy="15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423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2227</TotalTime>
  <Words>448</Words>
  <Application>Microsoft Office PowerPoint</Application>
  <PresentationFormat>Carta (216 x 279 mm)</PresentationFormat>
  <Paragraphs>287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Handwriting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Antonio Mendoza Forero</dc:creator>
  <cp:lastModifiedBy>Deisy Zenaida Sanchez Montero</cp:lastModifiedBy>
  <cp:revision>110</cp:revision>
  <cp:lastPrinted>2019-08-19T23:10:57Z</cp:lastPrinted>
  <dcterms:created xsi:type="dcterms:W3CDTF">2019-05-28T19:53:00Z</dcterms:created>
  <dcterms:modified xsi:type="dcterms:W3CDTF">2023-06-21T17:05:24Z</dcterms:modified>
</cp:coreProperties>
</file>